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339" r:id="rId2"/>
    <p:sldId id="337" r:id="rId3"/>
    <p:sldId id="338" r:id="rId4"/>
    <p:sldId id="336" r:id="rId5"/>
    <p:sldId id="321" r:id="rId6"/>
    <p:sldId id="322" r:id="rId7"/>
    <p:sldId id="326" r:id="rId8"/>
    <p:sldId id="327" r:id="rId9"/>
    <p:sldId id="328" r:id="rId10"/>
    <p:sldId id="329" r:id="rId11"/>
    <p:sldId id="330" r:id="rId12"/>
    <p:sldId id="331" r:id="rId13"/>
    <p:sldId id="263" r:id="rId14"/>
    <p:sldId id="294" r:id="rId15"/>
    <p:sldId id="295" r:id="rId16"/>
    <p:sldId id="264" r:id="rId17"/>
    <p:sldId id="265" r:id="rId18"/>
    <p:sldId id="266" r:id="rId19"/>
    <p:sldId id="268" r:id="rId20"/>
    <p:sldId id="269" r:id="rId21"/>
    <p:sldId id="270" r:id="rId22"/>
    <p:sldId id="340" r:id="rId23"/>
    <p:sldId id="341" r:id="rId24"/>
    <p:sldId id="342" r:id="rId2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9" autoAdjust="0"/>
  </p:normalViewPr>
  <p:slideViewPr>
    <p:cSldViewPr>
      <p:cViewPr varScale="1">
        <p:scale>
          <a:sx n="91" d="100"/>
          <a:sy n="91" d="100"/>
        </p:scale>
        <p:origin x="90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1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10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153718285214364"/>
          <c:y val="5.288990192015474E-2"/>
          <c:w val="0.7828517060367457"/>
          <c:h val="0.79635193627112399"/>
        </c:manualLayout>
      </c:layout>
      <c:scatterChart>
        <c:scatterStyle val="lineMarker"/>
        <c:varyColors val="0"/>
        <c:ser>
          <c:idx val="0"/>
          <c:order val="0"/>
          <c:tx>
            <c:v>Selectivity</c:v>
          </c:tx>
          <c:xVal>
            <c:numRef>
              <c:f>Sheet1!$A$2:$A$22</c:f>
              <c:numCache>
                <c:formatCode>General</c:formatCode>
                <c:ptCount val="21"/>
                <c:pt idx="0">
                  <c:v>1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  <c:pt idx="11">
                  <c:v>550</c:v>
                </c:pt>
                <c:pt idx="12">
                  <c:v>600</c:v>
                </c:pt>
                <c:pt idx="13">
                  <c:v>650</c:v>
                </c:pt>
                <c:pt idx="14">
                  <c:v>700</c:v>
                </c:pt>
                <c:pt idx="15">
                  <c:v>750</c:v>
                </c:pt>
                <c:pt idx="16">
                  <c:v>800</c:v>
                </c:pt>
                <c:pt idx="17">
                  <c:v>850</c:v>
                </c:pt>
                <c:pt idx="18">
                  <c:v>900</c:v>
                </c:pt>
                <c:pt idx="19">
                  <c:v>950</c:v>
                </c:pt>
                <c:pt idx="20">
                  <c:v>1000</c:v>
                </c:pt>
              </c:numCache>
            </c:numRef>
          </c:xVal>
          <c:yVal>
            <c:numRef>
              <c:f>Sheet1!$D$2:$D$22</c:f>
              <c:numCache>
                <c:formatCode>General</c:formatCode>
                <c:ptCount val="21"/>
                <c:pt idx="0">
                  <c:v>0</c:v>
                </c:pt>
                <c:pt idx="1">
                  <c:v>1.3711267452336112E-13</c:v>
                </c:pt>
                <c:pt idx="2">
                  <c:v>3.3119501750281342E-6</c:v>
                </c:pt>
                <c:pt idx="3">
                  <c:v>9.5738332448368072E-4</c:v>
                </c:pt>
                <c:pt idx="4">
                  <c:v>1.6277469520820549E-2</c:v>
                </c:pt>
                <c:pt idx="5">
                  <c:v>8.910201145294136E-2</c:v>
                </c:pt>
                <c:pt idx="6">
                  <c:v>0.27674998958591068</c:v>
                </c:pt>
                <c:pt idx="7">
                  <c:v>0.62179543886291266</c:v>
                </c:pt>
                <c:pt idx="8">
                  <c:v>1.1406409983259049</c:v>
                </c:pt>
                <c:pt idx="9">
                  <c:v>1.8231232885770379</c:v>
                </c:pt>
                <c:pt idx="10">
                  <c:v>2.6162154559508557</c:v>
                </c:pt>
                <c:pt idx="11">
                  <c:v>3.357650353314332</c:v>
                </c:pt>
                <c:pt idx="12">
                  <c:v>3.713669935919063</c:v>
                </c:pt>
                <c:pt idx="13">
                  <c:v>3.408569265805887</c:v>
                </c:pt>
                <c:pt idx="14">
                  <c:v>2.6414104496164228</c:v>
                </c:pt>
                <c:pt idx="15">
                  <c:v>1.8521325592750082</c:v>
                </c:pt>
                <c:pt idx="16">
                  <c:v>1.2562550804638606</c:v>
                </c:pt>
                <c:pt idx="17">
                  <c:v>0.85682499648098465</c:v>
                </c:pt>
                <c:pt idx="18">
                  <c:v>0.59757058554432707</c:v>
                </c:pt>
                <c:pt idx="19">
                  <c:v>0.4284028513955061</c:v>
                </c:pt>
                <c:pt idx="20">
                  <c:v>0.31576974008014086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908680144"/>
        <c:axId val="-1908682320"/>
      </c:scatterChart>
      <c:valAx>
        <c:axId val="-1908680144"/>
        <c:scaling>
          <c:orientation val="minMax"/>
          <c:max val="1000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Temperature (K)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1908682320"/>
        <c:crosses val="autoZero"/>
        <c:crossBetween val="midCat"/>
        <c:majorUnit val="200"/>
        <c:minorUnit val="100"/>
      </c:valAx>
      <c:valAx>
        <c:axId val="-19086823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1908680144"/>
        <c:crosses val="autoZero"/>
        <c:crossBetween val="midCat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3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7" Type="http://schemas.openxmlformats.org/officeDocument/2006/relationships/image" Target="../media/image62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4" Type="http://schemas.openxmlformats.org/officeDocument/2006/relationships/image" Target="../media/image63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13" Type="http://schemas.openxmlformats.org/officeDocument/2006/relationships/image" Target="../media/image76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12" Type="http://schemas.openxmlformats.org/officeDocument/2006/relationships/image" Target="../media/image75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11" Type="http://schemas.openxmlformats.org/officeDocument/2006/relationships/image" Target="../media/image74.wmf"/><Relationship Id="rId5" Type="http://schemas.openxmlformats.org/officeDocument/2006/relationships/image" Target="../media/image68.wmf"/><Relationship Id="rId15" Type="http://schemas.openxmlformats.org/officeDocument/2006/relationships/image" Target="../media/image78.wmf"/><Relationship Id="rId10" Type="http://schemas.openxmlformats.org/officeDocument/2006/relationships/image" Target="../media/image73.wmf"/><Relationship Id="rId4" Type="http://schemas.openxmlformats.org/officeDocument/2006/relationships/image" Target="../media/image67.wmf"/><Relationship Id="rId9" Type="http://schemas.openxmlformats.org/officeDocument/2006/relationships/image" Target="../media/image72.wmf"/><Relationship Id="rId14" Type="http://schemas.openxmlformats.org/officeDocument/2006/relationships/image" Target="../media/image77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image" Target="../media/image89.wmf"/><Relationship Id="rId3" Type="http://schemas.openxmlformats.org/officeDocument/2006/relationships/image" Target="../media/image66.wmf"/><Relationship Id="rId7" Type="http://schemas.openxmlformats.org/officeDocument/2006/relationships/image" Target="../media/image83.wmf"/><Relationship Id="rId12" Type="http://schemas.openxmlformats.org/officeDocument/2006/relationships/image" Target="../media/image88.wmf"/><Relationship Id="rId2" Type="http://schemas.openxmlformats.org/officeDocument/2006/relationships/image" Target="../media/image65.wmf"/><Relationship Id="rId1" Type="http://schemas.openxmlformats.org/officeDocument/2006/relationships/image" Target="../media/image79.wmf"/><Relationship Id="rId6" Type="http://schemas.openxmlformats.org/officeDocument/2006/relationships/image" Target="../media/image82.wmf"/><Relationship Id="rId11" Type="http://schemas.openxmlformats.org/officeDocument/2006/relationships/image" Target="../media/image87.wmf"/><Relationship Id="rId5" Type="http://schemas.openxmlformats.org/officeDocument/2006/relationships/image" Target="../media/image81.wmf"/><Relationship Id="rId15" Type="http://schemas.openxmlformats.org/officeDocument/2006/relationships/image" Target="../media/image91.wmf"/><Relationship Id="rId10" Type="http://schemas.openxmlformats.org/officeDocument/2006/relationships/image" Target="../media/image86.wmf"/><Relationship Id="rId4" Type="http://schemas.openxmlformats.org/officeDocument/2006/relationships/image" Target="../media/image80.wmf"/><Relationship Id="rId9" Type="http://schemas.openxmlformats.org/officeDocument/2006/relationships/image" Target="../media/image85.wmf"/><Relationship Id="rId14" Type="http://schemas.openxmlformats.org/officeDocument/2006/relationships/image" Target="../media/image90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13" Type="http://schemas.openxmlformats.org/officeDocument/2006/relationships/image" Target="../media/image99.wmf"/><Relationship Id="rId18" Type="http://schemas.openxmlformats.org/officeDocument/2006/relationships/image" Target="../media/image102.wmf"/><Relationship Id="rId3" Type="http://schemas.openxmlformats.org/officeDocument/2006/relationships/image" Target="../media/image66.wmf"/><Relationship Id="rId7" Type="http://schemas.openxmlformats.org/officeDocument/2006/relationships/image" Target="../media/image93.wmf"/><Relationship Id="rId12" Type="http://schemas.openxmlformats.org/officeDocument/2006/relationships/image" Target="../media/image98.wmf"/><Relationship Id="rId17" Type="http://schemas.openxmlformats.org/officeDocument/2006/relationships/image" Target="../media/image101.wmf"/><Relationship Id="rId2" Type="http://schemas.openxmlformats.org/officeDocument/2006/relationships/image" Target="../media/image65.wmf"/><Relationship Id="rId16" Type="http://schemas.openxmlformats.org/officeDocument/2006/relationships/image" Target="../media/image84.wmf"/><Relationship Id="rId20" Type="http://schemas.openxmlformats.org/officeDocument/2006/relationships/image" Target="../media/image104.wmf"/><Relationship Id="rId1" Type="http://schemas.openxmlformats.org/officeDocument/2006/relationships/image" Target="../media/image64.wmf"/><Relationship Id="rId6" Type="http://schemas.openxmlformats.org/officeDocument/2006/relationships/image" Target="../media/image92.wmf"/><Relationship Id="rId11" Type="http://schemas.openxmlformats.org/officeDocument/2006/relationships/image" Target="../media/image97.wmf"/><Relationship Id="rId5" Type="http://schemas.openxmlformats.org/officeDocument/2006/relationships/image" Target="../media/image68.wmf"/><Relationship Id="rId15" Type="http://schemas.openxmlformats.org/officeDocument/2006/relationships/image" Target="../media/image83.wmf"/><Relationship Id="rId10" Type="http://schemas.openxmlformats.org/officeDocument/2006/relationships/image" Target="../media/image96.wmf"/><Relationship Id="rId19" Type="http://schemas.openxmlformats.org/officeDocument/2006/relationships/image" Target="../media/image103.wmf"/><Relationship Id="rId4" Type="http://schemas.openxmlformats.org/officeDocument/2006/relationships/image" Target="../media/image67.wmf"/><Relationship Id="rId9" Type="http://schemas.openxmlformats.org/officeDocument/2006/relationships/image" Target="../media/image95.wmf"/><Relationship Id="rId14" Type="http://schemas.openxmlformats.org/officeDocument/2006/relationships/image" Target="../media/image10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3" Type="http://schemas.openxmlformats.org/officeDocument/2006/relationships/image" Target="../media/image66.wmf"/><Relationship Id="rId7" Type="http://schemas.openxmlformats.org/officeDocument/2006/relationships/image" Target="../media/image84.wmf"/><Relationship Id="rId12" Type="http://schemas.openxmlformats.org/officeDocument/2006/relationships/image" Target="../media/image111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83.wmf"/><Relationship Id="rId11" Type="http://schemas.openxmlformats.org/officeDocument/2006/relationships/image" Target="../media/image110.wmf"/><Relationship Id="rId5" Type="http://schemas.openxmlformats.org/officeDocument/2006/relationships/image" Target="../media/image106.wmf"/><Relationship Id="rId10" Type="http://schemas.openxmlformats.org/officeDocument/2006/relationships/image" Target="../media/image109.wmf"/><Relationship Id="rId4" Type="http://schemas.openxmlformats.org/officeDocument/2006/relationships/image" Target="../media/image105.wmf"/><Relationship Id="rId9" Type="http://schemas.openxmlformats.org/officeDocument/2006/relationships/image" Target="../media/image10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4.wmf"/><Relationship Id="rId7" Type="http://schemas.openxmlformats.org/officeDocument/2006/relationships/image" Target="../media/image17.wmf"/><Relationship Id="rId2" Type="http://schemas.openxmlformats.org/officeDocument/2006/relationships/image" Target="../media/image28.wmf"/><Relationship Id="rId1" Type="http://schemas.openxmlformats.org/officeDocument/2006/relationships/image" Target="../media/image13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Relationship Id="rId9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7" Type="http://schemas.openxmlformats.org/officeDocument/2006/relationships/image" Target="../media/image37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57A25229-D7FB-4CAA-9C79-258A2A0A8E2A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F1AC416-72DE-4757-A96B-83CDB8605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218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888043F7-37E2-498C-A9A5-2DC0C5912EDB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53" tIns="48327" rIns="96653" bIns="4832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1208707F-C29B-41EA-B591-13A561BB64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489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A66D9-EA44-4E64-8E98-EF9323BAEA1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707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DC44-2026-4029-9490-D86478F38E63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29600" y="6492875"/>
            <a:ext cx="914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63CD34F-4805-4BFE-8EC3-D86251C3AB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DC44-2026-4029-9490-D86478F38E63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CD34F-4805-4BFE-8EC3-D86251C3AB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DC44-2026-4029-9490-D86478F38E63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CD34F-4805-4BFE-8EC3-D86251C3AB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>
          <a:xfrm>
            <a:off x="0" y="0"/>
            <a:ext cx="533400" cy="365125"/>
          </a:xfrm>
        </p:spPr>
        <p:txBody>
          <a:bodyPr/>
          <a:lstStyle/>
          <a:p>
            <a:fld id="{063CD34F-4805-4BFE-8EC3-D86251C3AB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DC44-2026-4029-9490-D86478F38E63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63CD34F-4805-4BFE-8EC3-D86251C3AB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DC44-2026-4029-9490-D86478F38E63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CD34F-4805-4BFE-8EC3-D86251C3AB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DC44-2026-4029-9490-D86478F38E63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CD34F-4805-4BFE-8EC3-D86251C3AB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DC44-2026-4029-9490-D86478F38E63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CD34F-4805-4BFE-8EC3-D86251C3AB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DC44-2026-4029-9490-D86478F38E63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CD34F-4805-4BFE-8EC3-D86251C3AB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DC44-2026-4029-9490-D86478F38E63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CD34F-4805-4BFE-8EC3-D86251C3AB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DC44-2026-4029-9490-D86478F38E63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CD34F-4805-4BFE-8EC3-D86251C3AB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DC44-2026-4029-9490-D86478F38E63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CD34F-4805-4BFE-8EC3-D86251C3AB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DC44-2026-4029-9490-D86478F38E63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CD34F-4805-4BFE-8EC3-D86251C3AB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9DC44-2026-4029-9490-D86478F38E63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CD34F-4805-4BFE-8EC3-D86251C3AB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L9b-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73140" y="6550223"/>
            <a:ext cx="8997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Illinois,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36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9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5.wmf"/><Relationship Id="rId20" Type="http://schemas.openxmlformats.org/officeDocument/2006/relationships/image" Target="../media/image37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2.wmf"/><Relationship Id="rId19" Type="http://schemas.openxmlformats.org/officeDocument/2006/relationships/oleObject" Target="../embeddings/oleObject40.bin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2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7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53.bin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0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4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60.bin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0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4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67.bin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49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69.bin"/><Relationship Id="rId10" Type="http://schemas.openxmlformats.org/officeDocument/2006/relationships/image" Target="../media/image25.tiff"/><Relationship Id="rId4" Type="http://schemas.openxmlformats.org/officeDocument/2006/relationships/image" Target="../media/image51.wmf"/><Relationship Id="rId9" Type="http://schemas.openxmlformats.org/officeDocument/2006/relationships/image" Target="../media/image24.tif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76.bin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7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72.bin"/><Relationship Id="rId15" Type="http://schemas.openxmlformats.org/officeDocument/2006/relationships/oleObject" Target="../embeddings/oleObject77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56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tiff"/><Relationship Id="rId7" Type="http://schemas.openxmlformats.org/officeDocument/2006/relationships/image" Target="../media/image5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79.bin"/><Relationship Id="rId5" Type="http://schemas.openxmlformats.org/officeDocument/2006/relationships/image" Target="../media/image53.wmf"/><Relationship Id="rId4" Type="http://schemas.openxmlformats.org/officeDocument/2006/relationships/oleObject" Target="../embeddings/oleObject78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85.bin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2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5" Type="http://schemas.openxmlformats.org/officeDocument/2006/relationships/oleObject" Target="../embeddings/oleObject86.bin"/><Relationship Id="rId10" Type="http://schemas.openxmlformats.org/officeDocument/2006/relationships/image" Target="../media/image59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83.bin"/><Relationship Id="rId14" Type="http://schemas.openxmlformats.org/officeDocument/2006/relationships/image" Target="../media/image6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9.bin"/><Relationship Id="rId3" Type="http://schemas.openxmlformats.org/officeDocument/2006/relationships/chart" Target="../charts/chart1.xml"/><Relationship Id="rId7" Type="http://schemas.openxmlformats.org/officeDocument/2006/relationships/image" Target="../media/image5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88.bin"/><Relationship Id="rId11" Type="http://schemas.openxmlformats.org/officeDocument/2006/relationships/image" Target="../media/image63.wmf"/><Relationship Id="rId5" Type="http://schemas.openxmlformats.org/officeDocument/2006/relationships/image" Target="../media/image51.wmf"/><Relationship Id="rId10" Type="http://schemas.openxmlformats.org/officeDocument/2006/relationships/oleObject" Target="../embeddings/oleObject90.bin"/><Relationship Id="rId4" Type="http://schemas.openxmlformats.org/officeDocument/2006/relationships/oleObject" Target="../embeddings/oleObject87.bin"/><Relationship Id="rId9" Type="http://schemas.openxmlformats.org/officeDocument/2006/relationships/image" Target="../media/image5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96.bin"/><Relationship Id="rId18" Type="http://schemas.openxmlformats.org/officeDocument/2006/relationships/image" Target="../media/image71.wmf"/><Relationship Id="rId26" Type="http://schemas.openxmlformats.org/officeDocument/2006/relationships/image" Target="../media/image75.wmf"/><Relationship Id="rId3" Type="http://schemas.openxmlformats.org/officeDocument/2006/relationships/oleObject" Target="../embeddings/oleObject91.bin"/><Relationship Id="rId21" Type="http://schemas.openxmlformats.org/officeDocument/2006/relationships/oleObject" Target="../embeddings/oleObject100.bin"/><Relationship Id="rId7" Type="http://schemas.openxmlformats.org/officeDocument/2006/relationships/oleObject" Target="../embeddings/oleObject93.bin"/><Relationship Id="rId12" Type="http://schemas.openxmlformats.org/officeDocument/2006/relationships/image" Target="../media/image68.wmf"/><Relationship Id="rId17" Type="http://schemas.openxmlformats.org/officeDocument/2006/relationships/oleObject" Target="../embeddings/oleObject98.bin"/><Relationship Id="rId25" Type="http://schemas.openxmlformats.org/officeDocument/2006/relationships/oleObject" Target="../embeddings/oleObject10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0.wmf"/><Relationship Id="rId20" Type="http://schemas.openxmlformats.org/officeDocument/2006/relationships/image" Target="../media/image72.wmf"/><Relationship Id="rId29" Type="http://schemas.openxmlformats.org/officeDocument/2006/relationships/oleObject" Target="../embeddings/oleObject104.bin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95.bin"/><Relationship Id="rId24" Type="http://schemas.openxmlformats.org/officeDocument/2006/relationships/image" Target="../media/image74.wmf"/><Relationship Id="rId32" Type="http://schemas.openxmlformats.org/officeDocument/2006/relationships/image" Target="../media/image78.wmf"/><Relationship Id="rId5" Type="http://schemas.openxmlformats.org/officeDocument/2006/relationships/oleObject" Target="../embeddings/oleObject92.bin"/><Relationship Id="rId15" Type="http://schemas.openxmlformats.org/officeDocument/2006/relationships/oleObject" Target="../embeddings/oleObject97.bin"/><Relationship Id="rId23" Type="http://schemas.openxmlformats.org/officeDocument/2006/relationships/oleObject" Target="../embeddings/oleObject101.bin"/><Relationship Id="rId28" Type="http://schemas.openxmlformats.org/officeDocument/2006/relationships/image" Target="../media/image76.wmf"/><Relationship Id="rId10" Type="http://schemas.openxmlformats.org/officeDocument/2006/relationships/image" Target="../media/image67.wmf"/><Relationship Id="rId19" Type="http://schemas.openxmlformats.org/officeDocument/2006/relationships/oleObject" Target="../embeddings/oleObject99.bin"/><Relationship Id="rId31" Type="http://schemas.openxmlformats.org/officeDocument/2006/relationships/oleObject" Target="../embeddings/oleObject105.bin"/><Relationship Id="rId4" Type="http://schemas.openxmlformats.org/officeDocument/2006/relationships/image" Target="../media/image64.wmf"/><Relationship Id="rId9" Type="http://schemas.openxmlformats.org/officeDocument/2006/relationships/oleObject" Target="../embeddings/oleObject94.bin"/><Relationship Id="rId14" Type="http://schemas.openxmlformats.org/officeDocument/2006/relationships/image" Target="../media/image69.wmf"/><Relationship Id="rId22" Type="http://schemas.openxmlformats.org/officeDocument/2006/relationships/image" Target="../media/image73.wmf"/><Relationship Id="rId27" Type="http://schemas.openxmlformats.org/officeDocument/2006/relationships/oleObject" Target="../embeddings/oleObject103.bin"/><Relationship Id="rId30" Type="http://schemas.openxmlformats.org/officeDocument/2006/relationships/image" Target="../media/image77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111.bin"/><Relationship Id="rId18" Type="http://schemas.openxmlformats.org/officeDocument/2006/relationships/image" Target="../media/image84.wmf"/><Relationship Id="rId26" Type="http://schemas.openxmlformats.org/officeDocument/2006/relationships/image" Target="../media/image88.wmf"/><Relationship Id="rId3" Type="http://schemas.openxmlformats.org/officeDocument/2006/relationships/oleObject" Target="../embeddings/oleObject106.bin"/><Relationship Id="rId21" Type="http://schemas.openxmlformats.org/officeDocument/2006/relationships/oleObject" Target="../embeddings/oleObject115.bin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81.wmf"/><Relationship Id="rId17" Type="http://schemas.openxmlformats.org/officeDocument/2006/relationships/oleObject" Target="../embeddings/oleObject113.bin"/><Relationship Id="rId25" Type="http://schemas.openxmlformats.org/officeDocument/2006/relationships/oleObject" Target="../embeddings/oleObject11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3.wmf"/><Relationship Id="rId20" Type="http://schemas.openxmlformats.org/officeDocument/2006/relationships/image" Target="../media/image85.wmf"/><Relationship Id="rId29" Type="http://schemas.openxmlformats.org/officeDocument/2006/relationships/oleObject" Target="../embeddings/oleObject119.bin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110.bin"/><Relationship Id="rId24" Type="http://schemas.openxmlformats.org/officeDocument/2006/relationships/image" Target="../media/image87.wmf"/><Relationship Id="rId32" Type="http://schemas.openxmlformats.org/officeDocument/2006/relationships/image" Target="../media/image91.wmf"/><Relationship Id="rId5" Type="http://schemas.openxmlformats.org/officeDocument/2006/relationships/oleObject" Target="../embeddings/oleObject107.bin"/><Relationship Id="rId15" Type="http://schemas.openxmlformats.org/officeDocument/2006/relationships/oleObject" Target="../embeddings/oleObject112.bin"/><Relationship Id="rId23" Type="http://schemas.openxmlformats.org/officeDocument/2006/relationships/oleObject" Target="../embeddings/oleObject116.bin"/><Relationship Id="rId28" Type="http://schemas.openxmlformats.org/officeDocument/2006/relationships/image" Target="../media/image89.wmf"/><Relationship Id="rId10" Type="http://schemas.openxmlformats.org/officeDocument/2006/relationships/image" Target="../media/image80.wmf"/><Relationship Id="rId19" Type="http://schemas.openxmlformats.org/officeDocument/2006/relationships/oleObject" Target="../embeddings/oleObject114.bin"/><Relationship Id="rId31" Type="http://schemas.openxmlformats.org/officeDocument/2006/relationships/oleObject" Target="../embeddings/oleObject120.bin"/><Relationship Id="rId4" Type="http://schemas.openxmlformats.org/officeDocument/2006/relationships/image" Target="../media/image79.wmf"/><Relationship Id="rId9" Type="http://schemas.openxmlformats.org/officeDocument/2006/relationships/oleObject" Target="../embeddings/oleObject109.bin"/><Relationship Id="rId14" Type="http://schemas.openxmlformats.org/officeDocument/2006/relationships/image" Target="../media/image82.wmf"/><Relationship Id="rId22" Type="http://schemas.openxmlformats.org/officeDocument/2006/relationships/image" Target="../media/image86.wmf"/><Relationship Id="rId27" Type="http://schemas.openxmlformats.org/officeDocument/2006/relationships/oleObject" Target="../embeddings/oleObject118.bin"/><Relationship Id="rId30" Type="http://schemas.openxmlformats.org/officeDocument/2006/relationships/image" Target="../media/image90.wmf"/></Relationships>
</file>

<file path=ppt/slides/_rels/slide2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26.bin"/><Relationship Id="rId18" Type="http://schemas.openxmlformats.org/officeDocument/2006/relationships/image" Target="../media/image94.wmf"/><Relationship Id="rId26" Type="http://schemas.openxmlformats.org/officeDocument/2006/relationships/image" Target="../media/image98.wmf"/><Relationship Id="rId39" Type="http://schemas.openxmlformats.org/officeDocument/2006/relationships/oleObject" Target="../embeddings/oleObject139.bin"/><Relationship Id="rId21" Type="http://schemas.openxmlformats.org/officeDocument/2006/relationships/oleObject" Target="../embeddings/oleObject130.bin"/><Relationship Id="rId34" Type="http://schemas.openxmlformats.org/officeDocument/2006/relationships/image" Target="../media/image84.wmf"/><Relationship Id="rId42" Type="http://schemas.openxmlformats.org/officeDocument/2006/relationships/image" Target="../media/image104.wmf"/><Relationship Id="rId7" Type="http://schemas.openxmlformats.org/officeDocument/2006/relationships/oleObject" Target="../embeddings/oleObject123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93.wmf"/><Relationship Id="rId20" Type="http://schemas.openxmlformats.org/officeDocument/2006/relationships/image" Target="../media/image95.wmf"/><Relationship Id="rId29" Type="http://schemas.openxmlformats.org/officeDocument/2006/relationships/oleObject" Target="../embeddings/oleObject134.bin"/><Relationship Id="rId41" Type="http://schemas.openxmlformats.org/officeDocument/2006/relationships/oleObject" Target="../embeddings/oleObject140.bin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125.bin"/><Relationship Id="rId24" Type="http://schemas.openxmlformats.org/officeDocument/2006/relationships/image" Target="../media/image97.wmf"/><Relationship Id="rId32" Type="http://schemas.openxmlformats.org/officeDocument/2006/relationships/image" Target="../media/image83.wmf"/><Relationship Id="rId37" Type="http://schemas.openxmlformats.org/officeDocument/2006/relationships/oleObject" Target="../embeddings/oleObject138.bin"/><Relationship Id="rId40" Type="http://schemas.openxmlformats.org/officeDocument/2006/relationships/image" Target="../media/image103.wmf"/><Relationship Id="rId5" Type="http://schemas.openxmlformats.org/officeDocument/2006/relationships/oleObject" Target="../embeddings/oleObject122.bin"/><Relationship Id="rId15" Type="http://schemas.openxmlformats.org/officeDocument/2006/relationships/oleObject" Target="../embeddings/oleObject127.bin"/><Relationship Id="rId23" Type="http://schemas.openxmlformats.org/officeDocument/2006/relationships/oleObject" Target="../embeddings/oleObject131.bin"/><Relationship Id="rId28" Type="http://schemas.openxmlformats.org/officeDocument/2006/relationships/image" Target="../media/image99.wmf"/><Relationship Id="rId36" Type="http://schemas.openxmlformats.org/officeDocument/2006/relationships/image" Target="../media/image101.wmf"/><Relationship Id="rId10" Type="http://schemas.openxmlformats.org/officeDocument/2006/relationships/image" Target="../media/image67.wmf"/><Relationship Id="rId19" Type="http://schemas.openxmlformats.org/officeDocument/2006/relationships/oleObject" Target="../embeddings/oleObject129.bin"/><Relationship Id="rId31" Type="http://schemas.openxmlformats.org/officeDocument/2006/relationships/oleObject" Target="../embeddings/oleObject135.bin"/><Relationship Id="rId4" Type="http://schemas.openxmlformats.org/officeDocument/2006/relationships/image" Target="../media/image64.wmf"/><Relationship Id="rId9" Type="http://schemas.openxmlformats.org/officeDocument/2006/relationships/oleObject" Target="../embeddings/oleObject124.bin"/><Relationship Id="rId14" Type="http://schemas.openxmlformats.org/officeDocument/2006/relationships/image" Target="../media/image92.wmf"/><Relationship Id="rId22" Type="http://schemas.openxmlformats.org/officeDocument/2006/relationships/image" Target="../media/image96.wmf"/><Relationship Id="rId27" Type="http://schemas.openxmlformats.org/officeDocument/2006/relationships/oleObject" Target="../embeddings/oleObject133.bin"/><Relationship Id="rId30" Type="http://schemas.openxmlformats.org/officeDocument/2006/relationships/image" Target="../media/image100.wmf"/><Relationship Id="rId35" Type="http://schemas.openxmlformats.org/officeDocument/2006/relationships/oleObject" Target="../embeddings/oleObject137.bin"/><Relationship Id="rId8" Type="http://schemas.openxmlformats.org/officeDocument/2006/relationships/image" Target="../media/image66.wmf"/><Relationship Id="rId3" Type="http://schemas.openxmlformats.org/officeDocument/2006/relationships/oleObject" Target="../embeddings/oleObject121.bin"/><Relationship Id="rId12" Type="http://schemas.openxmlformats.org/officeDocument/2006/relationships/image" Target="../media/image68.wmf"/><Relationship Id="rId17" Type="http://schemas.openxmlformats.org/officeDocument/2006/relationships/oleObject" Target="../embeddings/oleObject128.bin"/><Relationship Id="rId25" Type="http://schemas.openxmlformats.org/officeDocument/2006/relationships/oleObject" Target="../embeddings/oleObject132.bin"/><Relationship Id="rId33" Type="http://schemas.openxmlformats.org/officeDocument/2006/relationships/oleObject" Target="../embeddings/oleObject136.bin"/><Relationship Id="rId38" Type="http://schemas.openxmlformats.org/officeDocument/2006/relationships/image" Target="../media/image102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146.bin"/><Relationship Id="rId18" Type="http://schemas.openxmlformats.org/officeDocument/2006/relationships/image" Target="../media/image107.wmf"/><Relationship Id="rId26" Type="http://schemas.openxmlformats.org/officeDocument/2006/relationships/image" Target="../media/image111.wmf"/><Relationship Id="rId3" Type="http://schemas.openxmlformats.org/officeDocument/2006/relationships/oleObject" Target="../embeddings/oleObject141.bin"/><Relationship Id="rId21" Type="http://schemas.openxmlformats.org/officeDocument/2006/relationships/oleObject" Target="../embeddings/oleObject150.bin"/><Relationship Id="rId7" Type="http://schemas.openxmlformats.org/officeDocument/2006/relationships/oleObject" Target="../embeddings/oleObject143.bin"/><Relationship Id="rId12" Type="http://schemas.openxmlformats.org/officeDocument/2006/relationships/image" Target="../media/image106.wmf"/><Relationship Id="rId17" Type="http://schemas.openxmlformats.org/officeDocument/2006/relationships/oleObject" Target="../embeddings/oleObject148.bin"/><Relationship Id="rId25" Type="http://schemas.openxmlformats.org/officeDocument/2006/relationships/oleObject" Target="../embeddings/oleObject15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4.wmf"/><Relationship Id="rId20" Type="http://schemas.openxmlformats.org/officeDocument/2006/relationships/image" Target="../media/image108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145.bin"/><Relationship Id="rId24" Type="http://schemas.openxmlformats.org/officeDocument/2006/relationships/image" Target="../media/image110.wmf"/><Relationship Id="rId5" Type="http://schemas.openxmlformats.org/officeDocument/2006/relationships/oleObject" Target="../embeddings/oleObject142.bin"/><Relationship Id="rId15" Type="http://schemas.openxmlformats.org/officeDocument/2006/relationships/oleObject" Target="../embeddings/oleObject147.bin"/><Relationship Id="rId23" Type="http://schemas.openxmlformats.org/officeDocument/2006/relationships/oleObject" Target="../embeddings/oleObject151.bin"/><Relationship Id="rId10" Type="http://schemas.openxmlformats.org/officeDocument/2006/relationships/image" Target="../media/image105.wmf"/><Relationship Id="rId19" Type="http://schemas.openxmlformats.org/officeDocument/2006/relationships/oleObject" Target="../embeddings/oleObject149.bin"/><Relationship Id="rId4" Type="http://schemas.openxmlformats.org/officeDocument/2006/relationships/image" Target="../media/image64.wmf"/><Relationship Id="rId9" Type="http://schemas.openxmlformats.org/officeDocument/2006/relationships/oleObject" Target="../embeddings/oleObject144.bin"/><Relationship Id="rId14" Type="http://schemas.openxmlformats.org/officeDocument/2006/relationships/image" Target="../media/image83.wmf"/><Relationship Id="rId22" Type="http://schemas.openxmlformats.org/officeDocument/2006/relationships/image" Target="../media/image109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8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1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tiff"/><Relationship Id="rId5" Type="http://schemas.openxmlformats.org/officeDocument/2006/relationships/image" Target="../media/image26.tiff"/><Relationship Id="rId4" Type="http://schemas.openxmlformats.org/officeDocument/2006/relationships/image" Target="../media/image25.tif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18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7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12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610600" cy="1143000"/>
          </a:xfrm>
        </p:spPr>
        <p:txBody>
          <a:bodyPr>
            <a:normAutofit/>
          </a:bodyPr>
          <a:lstStyle/>
          <a:p>
            <a:r>
              <a:rPr lang="en-GB" altLang="zh-TW" dirty="0" smtClean="0">
                <a:solidFill>
                  <a:schemeClr val="tx1"/>
                </a:solidFill>
              </a:rPr>
              <a:t>Review: Analysis of Rate Data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" y="2526030"/>
            <a:ext cx="8724900" cy="1447800"/>
          </a:xfrm>
        </p:spPr>
        <p:txBody>
          <a:bodyPr>
            <a:noAutofit/>
          </a:bodyPr>
          <a:lstStyle/>
          <a:p>
            <a:pPr marL="228600" indent="-228600">
              <a:spcBef>
                <a:spcPts val="400"/>
              </a:spcBef>
            </a:pPr>
            <a:r>
              <a:rPr lang="en-GB" altLang="zh-TW" sz="2000" u="sng" dirty="0" smtClean="0"/>
              <a:t>Constant-volume batch reactor for homogeneous reactions</a:t>
            </a:r>
            <a:r>
              <a:rPr lang="en-GB" altLang="zh-TW" sz="2000" dirty="0" smtClean="0"/>
              <a:t>: make concentration vs time measurements during unsteady-state operation</a:t>
            </a:r>
          </a:p>
          <a:p>
            <a:pPr marL="228600" indent="-228600">
              <a:spcBef>
                <a:spcPts val="400"/>
              </a:spcBef>
            </a:pPr>
            <a:r>
              <a:rPr lang="en-GB" altLang="zh-TW" sz="2000" u="sng" dirty="0" smtClean="0"/>
              <a:t>Differential reactor for solid-fluid reactions</a:t>
            </a:r>
            <a:r>
              <a:rPr lang="en-GB" altLang="zh-TW" sz="2000" dirty="0" smtClean="0"/>
              <a:t>: monitor </a:t>
            </a:r>
            <a:r>
              <a:rPr lang="en-GB" altLang="zh-TW" sz="2000" dirty="0"/>
              <a:t>product concentration </a:t>
            </a:r>
            <a:r>
              <a:rPr lang="en-GB" altLang="zh-TW" sz="2000" dirty="0" smtClean="0"/>
              <a:t>for </a:t>
            </a:r>
            <a:r>
              <a:rPr lang="en-GB" altLang="zh-TW" sz="2000" dirty="0"/>
              <a:t>different feed </a:t>
            </a:r>
            <a:r>
              <a:rPr lang="en-GB" altLang="zh-TW" sz="2000" dirty="0" smtClean="0"/>
              <a:t>conditions during steady state operation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300" y="942981"/>
            <a:ext cx="891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GB" altLang="zh-TW" sz="2000" u="sng" dirty="0" smtClean="0">
                <a:solidFill>
                  <a:srgbClr val="0000FF"/>
                </a:solidFill>
              </a:rPr>
              <a:t>Goal</a:t>
            </a:r>
            <a:r>
              <a:rPr lang="en-GB" altLang="zh-TW" sz="2000" dirty="0" smtClean="0">
                <a:solidFill>
                  <a:srgbClr val="0000FF"/>
                </a:solidFill>
              </a:rPr>
              <a:t>: determine reaction order, </a:t>
            </a:r>
            <a:r>
              <a:rPr lang="en-GB" altLang="zh-TW" sz="2000" dirty="0" smtClean="0">
                <a:solidFill>
                  <a:srgbClr val="0000FF"/>
                </a:solidFill>
                <a:latin typeface="Symbol" pitchFamily="18" charset="2"/>
              </a:rPr>
              <a:t>a</a:t>
            </a:r>
            <a:r>
              <a:rPr lang="en-GB" altLang="zh-TW" sz="2000" dirty="0" smtClean="0">
                <a:solidFill>
                  <a:srgbClr val="0000FF"/>
                </a:solidFill>
              </a:rPr>
              <a:t>, and specific reaction rate constant, k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930" y="1422737"/>
            <a:ext cx="87820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>
              <a:buFont typeface="Arial" pitchFamily="34" charset="0"/>
              <a:buChar char="•"/>
            </a:pPr>
            <a:r>
              <a:rPr lang="en-US" sz="2000" dirty="0"/>
              <a:t>Data collection is done in the </a:t>
            </a:r>
            <a:r>
              <a:rPr lang="en-US" sz="2000" dirty="0" smtClean="0"/>
              <a:t>lab so </a:t>
            </a:r>
            <a:r>
              <a:rPr lang="en-US" sz="2000" dirty="0"/>
              <a:t>we can simplify BMB, stoichiometry, and fluid dynamic considerations</a:t>
            </a:r>
          </a:p>
          <a:p>
            <a:pPr marL="231775" indent="-231775">
              <a:buFont typeface="Arial" pitchFamily="34" charset="0"/>
              <a:buChar char="•"/>
            </a:pPr>
            <a:r>
              <a:rPr lang="en-US" sz="2000" dirty="0" smtClean="0"/>
              <a:t>Want ideal conditions </a:t>
            </a:r>
            <a:r>
              <a:rPr lang="en-US" sz="2000" dirty="0" smtClean="0">
                <a:latin typeface="Arial"/>
                <a:cs typeface="Arial"/>
              </a:rPr>
              <a:t>→</a:t>
            </a:r>
            <a:r>
              <a:rPr lang="en-US" sz="2000" dirty="0" smtClean="0"/>
              <a:t> well-mixed (data is easiest to interpret)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2363724" y="3928110"/>
            <a:ext cx="4416552" cy="2362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ü"/>
            </a:pPr>
            <a:r>
              <a:rPr lang="en-GB" altLang="zh-TW" sz="2000" dirty="0" smtClean="0"/>
              <a:t>Method of Excess</a:t>
            </a:r>
          </a:p>
          <a:p>
            <a:pPr>
              <a:buFont typeface="Wingdings" pitchFamily="2" charset="2"/>
              <a:buChar char="ü"/>
            </a:pPr>
            <a:r>
              <a:rPr lang="en-GB" altLang="zh-TW" sz="2000" dirty="0" smtClean="0"/>
              <a:t>Differential method</a:t>
            </a:r>
          </a:p>
          <a:p>
            <a:pPr>
              <a:buFont typeface="Wingdings" pitchFamily="2" charset="2"/>
              <a:buChar char="ü"/>
            </a:pPr>
            <a:r>
              <a:rPr lang="en-GB" altLang="zh-TW" sz="2000" dirty="0" smtClean="0"/>
              <a:t>Integral method</a:t>
            </a:r>
          </a:p>
          <a:p>
            <a:pPr>
              <a:buFont typeface="Wingdings" pitchFamily="2" charset="2"/>
              <a:buChar char="ü"/>
            </a:pPr>
            <a:r>
              <a:rPr lang="en-GB" altLang="zh-TW" sz="2000" dirty="0" smtClean="0"/>
              <a:t>Half-lives method</a:t>
            </a:r>
          </a:p>
          <a:p>
            <a:pPr>
              <a:buFont typeface="Wingdings" pitchFamily="2" charset="2"/>
              <a:buChar char="ü"/>
            </a:pPr>
            <a:r>
              <a:rPr lang="en-GB" altLang="zh-TW" sz="2000" dirty="0" smtClean="0"/>
              <a:t>Initial rate method</a:t>
            </a:r>
          </a:p>
          <a:p>
            <a:pPr>
              <a:buFont typeface="Wingdings" pitchFamily="2" charset="2"/>
              <a:buChar char="ü"/>
            </a:pPr>
            <a:r>
              <a:rPr lang="en-GB" altLang="zh-TW" sz="2000" dirty="0" smtClean="0"/>
              <a:t>Differential reactor</a:t>
            </a:r>
          </a:p>
          <a:p>
            <a:pPr>
              <a:buFont typeface="Wingdings" pitchFamily="2" charset="2"/>
              <a:buChar char="ü"/>
            </a:pPr>
            <a:r>
              <a:rPr lang="en-GB" altLang="zh-TW" sz="2000" dirty="0" smtClean="0"/>
              <a:t>More complex kinetics</a:t>
            </a:r>
          </a:p>
        </p:txBody>
      </p:sp>
    </p:spTree>
    <p:extLst>
      <p:ext uri="{BB962C8B-B14F-4D97-AF65-F5344CB8AC3E}">
        <p14:creationId xmlns:p14="http://schemas.microsoft.com/office/powerpoint/2010/main" val="10175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Series (Consecutive) Reactions</a:t>
            </a:r>
            <a:endParaRPr lang="en-US" dirty="0"/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1752600" y="1965090"/>
            <a:ext cx="11961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/>
              <a:t>(desired)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2953798" y="1966677"/>
            <a:ext cx="14814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/>
              <a:t>(undesired)</a:t>
            </a:r>
          </a:p>
        </p:txBody>
      </p:sp>
      <p:grpSp>
        <p:nvGrpSpPr>
          <p:cNvPr id="9" name="Group 28"/>
          <p:cNvGrpSpPr>
            <a:grpSpLocks/>
          </p:cNvGrpSpPr>
          <p:nvPr/>
        </p:nvGrpSpPr>
        <p:grpSpPr bwMode="auto">
          <a:xfrm>
            <a:off x="990601" y="1447800"/>
            <a:ext cx="2819401" cy="579440"/>
            <a:chOff x="479" y="1531"/>
            <a:chExt cx="1776" cy="365"/>
          </a:xfrm>
        </p:grpSpPr>
        <p:sp>
          <p:nvSpPr>
            <p:cNvPr id="10" name="Text Box 29"/>
            <p:cNvSpPr txBox="1">
              <a:spLocks noChangeArrowheads="1"/>
            </p:cNvSpPr>
            <p:nvPr/>
          </p:nvSpPr>
          <p:spPr bwMode="auto">
            <a:xfrm>
              <a:off x="479" y="1643"/>
              <a:ext cx="22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2000" dirty="0"/>
                <a:t>A</a:t>
              </a:r>
            </a:p>
          </p:txBody>
        </p:sp>
        <p:sp>
          <p:nvSpPr>
            <p:cNvPr id="11" name="Text Box 30"/>
            <p:cNvSpPr txBox="1">
              <a:spLocks noChangeArrowheads="1"/>
            </p:cNvSpPr>
            <p:nvPr/>
          </p:nvSpPr>
          <p:spPr bwMode="auto">
            <a:xfrm>
              <a:off x="1267" y="1644"/>
              <a:ext cx="23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2000" dirty="0"/>
                <a:t>D</a:t>
              </a:r>
            </a:p>
          </p:txBody>
        </p:sp>
        <p:sp>
          <p:nvSpPr>
            <p:cNvPr id="12" name="Text Box 31"/>
            <p:cNvSpPr txBox="1">
              <a:spLocks noChangeArrowheads="1"/>
            </p:cNvSpPr>
            <p:nvPr/>
          </p:nvSpPr>
          <p:spPr bwMode="auto">
            <a:xfrm>
              <a:off x="2022" y="1643"/>
              <a:ext cx="23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2000" dirty="0"/>
                <a:t>U</a:t>
              </a:r>
            </a:p>
          </p:txBody>
        </p:sp>
        <p:sp>
          <p:nvSpPr>
            <p:cNvPr id="13" name="Line 32"/>
            <p:cNvSpPr>
              <a:spLocks noChangeShapeType="1"/>
            </p:cNvSpPr>
            <p:nvPr/>
          </p:nvSpPr>
          <p:spPr bwMode="auto">
            <a:xfrm>
              <a:off x="714" y="1769"/>
              <a:ext cx="57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14" name="Line 33"/>
            <p:cNvSpPr>
              <a:spLocks noChangeShapeType="1"/>
            </p:cNvSpPr>
            <p:nvPr/>
          </p:nvSpPr>
          <p:spPr bwMode="auto">
            <a:xfrm>
              <a:off x="1489" y="1769"/>
              <a:ext cx="57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15" name="Text Box 34"/>
            <p:cNvSpPr txBox="1">
              <a:spLocks noChangeArrowheads="1"/>
            </p:cNvSpPr>
            <p:nvPr/>
          </p:nvSpPr>
          <p:spPr bwMode="auto">
            <a:xfrm>
              <a:off x="758" y="1531"/>
              <a:ext cx="25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2000" i="1" dirty="0"/>
                <a:t>k</a:t>
              </a:r>
              <a:r>
                <a:rPr kumimoji="1" lang="en-GB" altLang="zh-TW" sz="2000" i="1" baseline="-25000" dirty="0"/>
                <a:t>1</a:t>
              </a:r>
              <a:endParaRPr kumimoji="1" lang="en-GB" altLang="zh-TW" sz="2000" i="1" dirty="0"/>
            </a:p>
          </p:txBody>
        </p:sp>
        <p:sp>
          <p:nvSpPr>
            <p:cNvPr id="16" name="Text Box 35"/>
            <p:cNvSpPr txBox="1">
              <a:spLocks noChangeArrowheads="1"/>
            </p:cNvSpPr>
            <p:nvPr/>
          </p:nvSpPr>
          <p:spPr bwMode="auto">
            <a:xfrm>
              <a:off x="1669" y="1531"/>
              <a:ext cx="25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2000" i="1" dirty="0"/>
                <a:t>k</a:t>
              </a:r>
              <a:r>
                <a:rPr kumimoji="1" lang="en-GB" altLang="zh-TW" sz="2000" i="1" baseline="-25000" dirty="0"/>
                <a:t>2</a:t>
              </a:r>
              <a:endParaRPr kumimoji="1" lang="en-GB" altLang="zh-TW" sz="2000" i="1" dirty="0"/>
            </a:p>
          </p:txBody>
        </p:sp>
      </p:grpSp>
      <p:sp>
        <p:nvSpPr>
          <p:cNvPr id="17" name="Text Box 37"/>
          <p:cNvSpPr txBox="1">
            <a:spLocks noChangeArrowheads="1"/>
          </p:cNvSpPr>
          <p:nvPr/>
        </p:nvSpPr>
        <p:spPr bwMode="auto">
          <a:xfrm>
            <a:off x="4624387" y="1600200"/>
            <a:ext cx="3757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kumimoji="1" lang="en-GB" altLang="zh-TW" sz="2000" dirty="0">
                <a:solidFill>
                  <a:srgbClr val="FF0000"/>
                </a:solidFill>
              </a:rPr>
              <a:t>Time</a:t>
            </a:r>
            <a:r>
              <a:rPr kumimoji="1" lang="en-GB" altLang="zh-TW" sz="2000" dirty="0"/>
              <a:t> is the key factor here!!!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1500" y="2590800"/>
            <a:ext cx="8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00FF"/>
                </a:solidFill>
              </a:rPr>
              <a:t>Spacetime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t</a:t>
            </a:r>
            <a:r>
              <a:rPr lang="en-US" sz="2000" dirty="0" smtClean="0"/>
              <a:t> for a flow reactor	</a:t>
            </a:r>
            <a:r>
              <a:rPr lang="en-US" sz="2000" dirty="0" smtClean="0">
                <a:solidFill>
                  <a:srgbClr val="0000FF"/>
                </a:solidFill>
              </a:rPr>
              <a:t>Real time t </a:t>
            </a:r>
            <a:r>
              <a:rPr lang="en-US" sz="2000" dirty="0" smtClean="0"/>
              <a:t>for a batch reactor</a:t>
            </a:r>
          </a:p>
        </p:txBody>
      </p:sp>
      <p:grpSp>
        <p:nvGrpSpPr>
          <p:cNvPr id="70" name="Group 69"/>
          <p:cNvGrpSpPr/>
          <p:nvPr/>
        </p:nvGrpSpPr>
        <p:grpSpPr>
          <a:xfrm>
            <a:off x="240510" y="3562290"/>
            <a:ext cx="8662980" cy="2762310"/>
            <a:chOff x="240510" y="2590800"/>
            <a:chExt cx="8662980" cy="2762310"/>
          </a:xfrm>
        </p:grpSpPr>
        <p:sp>
          <p:nvSpPr>
            <p:cNvPr id="19" name="TextBox 18"/>
            <p:cNvSpPr txBox="1"/>
            <p:nvPr/>
          </p:nvSpPr>
          <p:spPr>
            <a:xfrm>
              <a:off x="533400" y="2590800"/>
              <a:ext cx="446994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To maximize the production of D, use:</a:t>
              </a:r>
            </a:p>
          </p:txBody>
        </p:sp>
        <p:grpSp>
          <p:nvGrpSpPr>
            <p:cNvPr id="21" name="Group 38"/>
            <p:cNvGrpSpPr>
              <a:grpSpLocks/>
            </p:cNvGrpSpPr>
            <p:nvPr/>
          </p:nvGrpSpPr>
          <p:grpSpPr bwMode="auto">
            <a:xfrm>
              <a:off x="240510" y="3647212"/>
              <a:ext cx="1077862" cy="1705898"/>
              <a:chOff x="5552880" y="3762282"/>
              <a:chExt cx="1077862" cy="1705527"/>
            </a:xfrm>
          </p:grpSpPr>
          <p:sp>
            <p:nvSpPr>
              <p:cNvPr id="23" name="Line 12"/>
              <p:cNvSpPr>
                <a:spLocks noChangeShapeType="1"/>
              </p:cNvSpPr>
              <p:nvPr/>
            </p:nvSpPr>
            <p:spPr bwMode="auto">
              <a:xfrm>
                <a:off x="6096765" y="3762282"/>
                <a:ext cx="0" cy="1523668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" name="Oval 13"/>
              <p:cNvSpPr>
                <a:spLocks noChangeArrowheads="1"/>
              </p:cNvSpPr>
              <p:nvPr/>
            </p:nvSpPr>
            <p:spPr bwMode="auto">
              <a:xfrm>
                <a:off x="6096765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Oval 14"/>
              <p:cNvSpPr>
                <a:spLocks noChangeArrowheads="1"/>
              </p:cNvSpPr>
              <p:nvPr/>
            </p:nvSpPr>
            <p:spPr bwMode="auto">
              <a:xfrm>
                <a:off x="5715783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Freeform 15"/>
              <p:cNvSpPr>
                <a:spLocks/>
              </p:cNvSpPr>
              <p:nvPr/>
            </p:nvSpPr>
            <p:spPr bwMode="auto">
              <a:xfrm>
                <a:off x="5552880" y="4346355"/>
                <a:ext cx="1077862" cy="177761"/>
              </a:xfrm>
              <a:custGeom>
                <a:avLst/>
                <a:gdLst/>
                <a:ahLst/>
                <a:cxnLst>
                  <a:cxn ang="0">
                    <a:pos x="0" y="56"/>
                  </a:cxn>
                  <a:cxn ang="0">
                    <a:pos x="192" y="8"/>
                  </a:cxn>
                  <a:cxn ang="0">
                    <a:pos x="240" y="104"/>
                  </a:cxn>
                  <a:cxn ang="0">
                    <a:pos x="384" y="56"/>
                  </a:cxn>
                  <a:cxn ang="0">
                    <a:pos x="528" y="56"/>
                  </a:cxn>
                  <a:cxn ang="0">
                    <a:pos x="624" y="8"/>
                  </a:cxn>
                  <a:cxn ang="0">
                    <a:pos x="672" y="56"/>
                  </a:cxn>
                  <a:cxn ang="0">
                    <a:pos x="672" y="104"/>
                  </a:cxn>
                </a:cxnLst>
                <a:rect l="0" t="0" r="r" b="b"/>
                <a:pathLst>
                  <a:path w="679" h="112">
                    <a:moveTo>
                      <a:pt x="0" y="56"/>
                    </a:moveTo>
                    <a:cubicBezTo>
                      <a:pt x="76" y="28"/>
                      <a:pt x="152" y="0"/>
                      <a:pt x="192" y="8"/>
                    </a:cubicBezTo>
                    <a:cubicBezTo>
                      <a:pt x="231" y="15"/>
                      <a:pt x="207" y="95"/>
                      <a:pt x="240" y="104"/>
                    </a:cubicBezTo>
                    <a:cubicBezTo>
                      <a:pt x="272" y="112"/>
                      <a:pt x="336" y="64"/>
                      <a:pt x="384" y="56"/>
                    </a:cubicBezTo>
                    <a:cubicBezTo>
                      <a:pt x="432" y="48"/>
                      <a:pt x="488" y="63"/>
                      <a:pt x="528" y="56"/>
                    </a:cubicBezTo>
                    <a:cubicBezTo>
                      <a:pt x="567" y="48"/>
                      <a:pt x="600" y="8"/>
                      <a:pt x="624" y="8"/>
                    </a:cubicBezTo>
                    <a:cubicBezTo>
                      <a:pt x="648" y="8"/>
                      <a:pt x="664" y="40"/>
                      <a:pt x="672" y="56"/>
                    </a:cubicBezTo>
                    <a:cubicBezTo>
                      <a:pt x="679" y="71"/>
                      <a:pt x="675" y="87"/>
                      <a:pt x="672" y="104"/>
                    </a:cubicBezTo>
                  </a:path>
                </a:pathLst>
              </a:custGeom>
              <a:noFill/>
              <a:ln w="38100" cmpd="sng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Rectangle 11"/>
              <p:cNvSpPr>
                <a:spLocks noChangeArrowheads="1"/>
              </p:cNvSpPr>
              <p:nvPr/>
            </p:nvSpPr>
            <p:spPr bwMode="auto">
              <a:xfrm>
                <a:off x="5563390" y="4113966"/>
                <a:ext cx="1066750" cy="13538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>
              <a:off x="381000" y="3219510"/>
              <a:ext cx="84029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Batch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558882" y="3981510"/>
              <a:ext cx="41229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or</a:t>
              </a: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2211684" y="3981510"/>
              <a:ext cx="2499360" cy="400110"/>
              <a:chOff x="5074920" y="2819400"/>
              <a:chExt cx="2499360" cy="400110"/>
            </a:xfrm>
          </p:grpSpPr>
          <p:cxnSp>
            <p:nvCxnSpPr>
              <p:cNvPr id="31" name="Straight Arrow Connector 30"/>
              <p:cNvCxnSpPr/>
              <p:nvPr/>
            </p:nvCxnSpPr>
            <p:spPr>
              <a:xfrm>
                <a:off x="5074920" y="3018661"/>
                <a:ext cx="640080" cy="1588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25"/>
              <p:cNvGrpSpPr/>
              <p:nvPr/>
            </p:nvGrpSpPr>
            <p:grpSpPr>
              <a:xfrm>
                <a:off x="5676640" y="2819400"/>
                <a:ext cx="1298753" cy="400110"/>
                <a:chOff x="5676640" y="2819400"/>
                <a:chExt cx="1298753" cy="400110"/>
              </a:xfrm>
            </p:grpSpPr>
            <p:sp>
              <p:nvSpPr>
                <p:cNvPr id="34" name="Rounded Rectangle 33"/>
                <p:cNvSpPr/>
                <p:nvPr/>
              </p:nvSpPr>
              <p:spPr>
                <a:xfrm>
                  <a:off x="5715000" y="2819400"/>
                  <a:ext cx="1219200" cy="381000"/>
                </a:xfrm>
                <a:prstGeom prst="roundRect">
                  <a:avLst/>
                </a:prstGeom>
                <a:noFill/>
                <a:ln w="317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TextBox 34"/>
                <p:cNvSpPr txBox="1"/>
                <p:nvPr/>
              </p:nvSpPr>
              <p:spPr>
                <a:xfrm>
                  <a:off x="5676640" y="2819400"/>
                  <a:ext cx="1298753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PFR/PBR</a:t>
                  </a:r>
                </a:p>
              </p:txBody>
            </p:sp>
          </p:grpSp>
          <p:cxnSp>
            <p:nvCxnSpPr>
              <p:cNvPr id="33" name="Straight Arrow Connector 32"/>
              <p:cNvCxnSpPr/>
              <p:nvPr/>
            </p:nvCxnSpPr>
            <p:spPr>
              <a:xfrm>
                <a:off x="6934200" y="3016470"/>
                <a:ext cx="640080" cy="1588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4951554" y="3963120"/>
              <a:ext cx="41229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or</a:t>
              </a:r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5604356" y="3752910"/>
              <a:ext cx="3299134" cy="933508"/>
              <a:chOff x="5562600" y="3886200"/>
              <a:chExt cx="3299134" cy="933508"/>
            </a:xfrm>
          </p:grpSpPr>
          <p:grpSp>
            <p:nvGrpSpPr>
              <p:cNvPr id="48" name="Group 16"/>
              <p:cNvGrpSpPr>
                <a:grpSpLocks/>
              </p:cNvGrpSpPr>
              <p:nvPr/>
            </p:nvGrpSpPr>
            <p:grpSpPr bwMode="auto">
              <a:xfrm>
                <a:off x="6021390" y="3917950"/>
                <a:ext cx="903288" cy="717550"/>
                <a:chOff x="1893" y="1793"/>
                <a:chExt cx="569" cy="452"/>
              </a:xfrm>
            </p:grpSpPr>
            <p:sp>
              <p:nvSpPr>
                <p:cNvPr id="59" name="AutoShape 17"/>
                <p:cNvSpPr>
                  <a:spLocks noChangeArrowheads="1"/>
                </p:cNvSpPr>
                <p:nvPr/>
              </p:nvSpPr>
              <p:spPr bwMode="auto">
                <a:xfrm>
                  <a:off x="1893" y="1847"/>
                  <a:ext cx="569" cy="398"/>
                </a:xfrm>
                <a:prstGeom prst="can">
                  <a:avLst>
                    <a:gd name="adj" fmla="val 50000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60" name="Group 59"/>
                <p:cNvGrpSpPr>
                  <a:grpSpLocks/>
                </p:cNvGrpSpPr>
                <p:nvPr/>
              </p:nvGrpSpPr>
              <p:grpSpPr bwMode="auto">
                <a:xfrm>
                  <a:off x="2086" y="1793"/>
                  <a:ext cx="267" cy="383"/>
                  <a:chOff x="2086" y="1769"/>
                  <a:chExt cx="267" cy="383"/>
                </a:xfrm>
              </p:grpSpPr>
              <p:grpSp>
                <p:nvGrpSpPr>
                  <p:cNvPr id="6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2086" y="2021"/>
                    <a:ext cx="267" cy="131"/>
                    <a:chOff x="871" y="2083"/>
                    <a:chExt cx="267" cy="131"/>
                  </a:xfrm>
                </p:grpSpPr>
                <p:sp>
                  <p:nvSpPr>
                    <p:cNvPr id="63" name="Freeform 20"/>
                    <p:cNvSpPr>
                      <a:spLocks/>
                    </p:cNvSpPr>
                    <p:nvPr/>
                  </p:nvSpPr>
                  <p:spPr bwMode="auto">
                    <a:xfrm>
                      <a:off x="871" y="2102"/>
                      <a:ext cx="147" cy="112"/>
                    </a:xfrm>
                    <a:custGeom>
                      <a:avLst/>
                      <a:gdLst>
                        <a:gd name="T0" fmla="*/ 142 w 147"/>
                        <a:gd name="T1" fmla="*/ 36 h 112"/>
                        <a:gd name="T2" fmla="*/ 48 w 147"/>
                        <a:gd name="T3" fmla="*/ 12 h 112"/>
                        <a:gd name="T4" fmla="*/ 17 w 147"/>
                        <a:gd name="T5" fmla="*/ 106 h 112"/>
                        <a:gd name="T6" fmla="*/ 142 w 147"/>
                        <a:gd name="T7" fmla="*/ 36 h 11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47"/>
                        <a:gd name="T13" fmla="*/ 0 h 112"/>
                        <a:gd name="T14" fmla="*/ 147 w 147"/>
                        <a:gd name="T15" fmla="*/ 112 h 11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47" h="112">
                          <a:moveTo>
                            <a:pt x="142" y="36"/>
                          </a:moveTo>
                          <a:cubicBezTo>
                            <a:pt x="147" y="20"/>
                            <a:pt x="69" y="0"/>
                            <a:pt x="48" y="12"/>
                          </a:cubicBezTo>
                          <a:cubicBezTo>
                            <a:pt x="27" y="24"/>
                            <a:pt x="0" y="100"/>
                            <a:pt x="17" y="106"/>
                          </a:cubicBezTo>
                          <a:cubicBezTo>
                            <a:pt x="34" y="112"/>
                            <a:pt x="137" y="52"/>
                            <a:pt x="142" y="36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1020" y="2083"/>
                      <a:ext cx="118" cy="118"/>
                    </a:xfrm>
                    <a:custGeom>
                      <a:avLst/>
                      <a:gdLst>
                        <a:gd name="T0" fmla="*/ 1 w 118"/>
                        <a:gd name="T1" fmla="*/ 55 h 118"/>
                        <a:gd name="T2" fmla="*/ 102 w 118"/>
                        <a:gd name="T3" fmla="*/ 9 h 118"/>
                        <a:gd name="T4" fmla="*/ 94 w 118"/>
                        <a:gd name="T5" fmla="*/ 110 h 118"/>
                        <a:gd name="T6" fmla="*/ 1 w 118"/>
                        <a:gd name="T7" fmla="*/ 55 h 11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18"/>
                        <a:gd name="T13" fmla="*/ 0 h 118"/>
                        <a:gd name="T14" fmla="*/ 118 w 118"/>
                        <a:gd name="T15" fmla="*/ 118 h 118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18" h="118">
                          <a:moveTo>
                            <a:pt x="1" y="55"/>
                          </a:moveTo>
                          <a:cubicBezTo>
                            <a:pt x="2" y="38"/>
                            <a:pt x="86" y="0"/>
                            <a:pt x="102" y="9"/>
                          </a:cubicBezTo>
                          <a:cubicBezTo>
                            <a:pt x="118" y="18"/>
                            <a:pt x="115" y="102"/>
                            <a:pt x="94" y="110"/>
                          </a:cubicBezTo>
                          <a:cubicBezTo>
                            <a:pt x="73" y="118"/>
                            <a:pt x="0" y="72"/>
                            <a:pt x="1" y="55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2" name="Line 2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236" y="1769"/>
                    <a:ext cx="55" cy="30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49" name="Line 23"/>
              <p:cNvSpPr>
                <a:spLocks noChangeShapeType="1"/>
              </p:cNvSpPr>
              <p:nvPr/>
            </p:nvSpPr>
            <p:spPr bwMode="auto">
              <a:xfrm>
                <a:off x="5562600" y="4264025"/>
                <a:ext cx="4572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lg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Line 24"/>
              <p:cNvSpPr>
                <a:spLocks noChangeShapeType="1"/>
              </p:cNvSpPr>
              <p:nvPr/>
            </p:nvSpPr>
            <p:spPr bwMode="auto">
              <a:xfrm>
                <a:off x="6924674" y="4278313"/>
                <a:ext cx="4572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lg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1" name="Group 25"/>
              <p:cNvGrpSpPr>
                <a:grpSpLocks/>
              </p:cNvGrpSpPr>
              <p:nvPr/>
            </p:nvGrpSpPr>
            <p:grpSpPr bwMode="auto">
              <a:xfrm>
                <a:off x="7391402" y="3919538"/>
                <a:ext cx="903288" cy="715963"/>
                <a:chOff x="1507" y="1681"/>
                <a:chExt cx="569" cy="451"/>
              </a:xfrm>
            </p:grpSpPr>
            <p:sp>
              <p:nvSpPr>
                <p:cNvPr id="53" name="AutoShape 26"/>
                <p:cNvSpPr>
                  <a:spLocks noChangeArrowheads="1"/>
                </p:cNvSpPr>
                <p:nvPr/>
              </p:nvSpPr>
              <p:spPr bwMode="auto">
                <a:xfrm>
                  <a:off x="1507" y="1734"/>
                  <a:ext cx="569" cy="398"/>
                </a:xfrm>
                <a:prstGeom prst="can">
                  <a:avLst>
                    <a:gd name="adj" fmla="val 50000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54" name="Group 27"/>
                <p:cNvGrpSpPr>
                  <a:grpSpLocks/>
                </p:cNvGrpSpPr>
                <p:nvPr/>
              </p:nvGrpSpPr>
              <p:grpSpPr bwMode="auto">
                <a:xfrm>
                  <a:off x="1693" y="1681"/>
                  <a:ext cx="267" cy="383"/>
                  <a:chOff x="1693" y="1657"/>
                  <a:chExt cx="267" cy="383"/>
                </a:xfrm>
              </p:grpSpPr>
              <p:grpSp>
                <p:nvGrpSpPr>
                  <p:cNvPr id="55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1693" y="1909"/>
                    <a:ext cx="267" cy="131"/>
                    <a:chOff x="478" y="1971"/>
                    <a:chExt cx="267" cy="131"/>
                  </a:xfrm>
                </p:grpSpPr>
                <p:sp>
                  <p:nvSpPr>
                    <p:cNvPr id="57" name="Freeform 29"/>
                    <p:cNvSpPr>
                      <a:spLocks/>
                    </p:cNvSpPr>
                    <p:nvPr/>
                  </p:nvSpPr>
                  <p:spPr bwMode="auto">
                    <a:xfrm>
                      <a:off x="478" y="1990"/>
                      <a:ext cx="147" cy="112"/>
                    </a:xfrm>
                    <a:custGeom>
                      <a:avLst/>
                      <a:gdLst>
                        <a:gd name="T0" fmla="*/ 142 w 147"/>
                        <a:gd name="T1" fmla="*/ 36 h 112"/>
                        <a:gd name="T2" fmla="*/ 48 w 147"/>
                        <a:gd name="T3" fmla="*/ 12 h 112"/>
                        <a:gd name="T4" fmla="*/ 17 w 147"/>
                        <a:gd name="T5" fmla="*/ 106 h 112"/>
                        <a:gd name="T6" fmla="*/ 142 w 147"/>
                        <a:gd name="T7" fmla="*/ 36 h 11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47"/>
                        <a:gd name="T13" fmla="*/ 0 h 112"/>
                        <a:gd name="T14" fmla="*/ 147 w 147"/>
                        <a:gd name="T15" fmla="*/ 112 h 11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47" h="112">
                          <a:moveTo>
                            <a:pt x="142" y="36"/>
                          </a:moveTo>
                          <a:cubicBezTo>
                            <a:pt x="147" y="20"/>
                            <a:pt x="69" y="0"/>
                            <a:pt x="48" y="12"/>
                          </a:cubicBezTo>
                          <a:cubicBezTo>
                            <a:pt x="27" y="24"/>
                            <a:pt x="0" y="100"/>
                            <a:pt x="17" y="106"/>
                          </a:cubicBezTo>
                          <a:cubicBezTo>
                            <a:pt x="34" y="112"/>
                            <a:pt x="137" y="52"/>
                            <a:pt x="142" y="36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8" name="Freeform 30"/>
                    <p:cNvSpPr>
                      <a:spLocks/>
                    </p:cNvSpPr>
                    <p:nvPr/>
                  </p:nvSpPr>
                  <p:spPr bwMode="auto">
                    <a:xfrm>
                      <a:off x="627" y="1971"/>
                      <a:ext cx="118" cy="118"/>
                    </a:xfrm>
                    <a:custGeom>
                      <a:avLst/>
                      <a:gdLst>
                        <a:gd name="T0" fmla="*/ 1 w 118"/>
                        <a:gd name="T1" fmla="*/ 55 h 118"/>
                        <a:gd name="T2" fmla="*/ 102 w 118"/>
                        <a:gd name="T3" fmla="*/ 9 h 118"/>
                        <a:gd name="T4" fmla="*/ 94 w 118"/>
                        <a:gd name="T5" fmla="*/ 110 h 118"/>
                        <a:gd name="T6" fmla="*/ 1 w 118"/>
                        <a:gd name="T7" fmla="*/ 55 h 11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18"/>
                        <a:gd name="T13" fmla="*/ 0 h 118"/>
                        <a:gd name="T14" fmla="*/ 118 w 118"/>
                        <a:gd name="T15" fmla="*/ 118 h 118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18" h="118">
                          <a:moveTo>
                            <a:pt x="1" y="55"/>
                          </a:moveTo>
                          <a:cubicBezTo>
                            <a:pt x="2" y="38"/>
                            <a:pt x="86" y="0"/>
                            <a:pt x="102" y="9"/>
                          </a:cubicBezTo>
                          <a:cubicBezTo>
                            <a:pt x="118" y="18"/>
                            <a:pt x="115" y="102"/>
                            <a:pt x="94" y="110"/>
                          </a:cubicBezTo>
                          <a:cubicBezTo>
                            <a:pt x="73" y="118"/>
                            <a:pt x="0" y="72"/>
                            <a:pt x="1" y="55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56" name="Line 3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843" y="1657"/>
                    <a:ext cx="55" cy="30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52" name="Line 32"/>
              <p:cNvSpPr>
                <a:spLocks noChangeShapeType="1"/>
              </p:cNvSpPr>
              <p:nvPr/>
            </p:nvSpPr>
            <p:spPr bwMode="auto">
              <a:xfrm>
                <a:off x="8305798" y="4267200"/>
                <a:ext cx="4572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lg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Double Bracket 64"/>
              <p:cNvSpPr/>
              <p:nvPr/>
            </p:nvSpPr>
            <p:spPr>
              <a:xfrm>
                <a:off x="7162800" y="3886200"/>
                <a:ext cx="1371600" cy="838200"/>
              </a:xfrm>
              <a:prstGeom prst="bracketPair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>
                <a:off x="8534400" y="4419598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n</a:t>
                </a:r>
              </a:p>
            </p:txBody>
          </p:sp>
        </p:grpSp>
        <p:sp>
          <p:nvSpPr>
            <p:cNvPr id="68" name="TextBox 67"/>
            <p:cNvSpPr txBox="1"/>
            <p:nvPr/>
          </p:nvSpPr>
          <p:spPr>
            <a:xfrm>
              <a:off x="6322505" y="3208624"/>
              <a:ext cx="20393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CSTRs in series</a:t>
              </a:r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1981200" y="6000690"/>
            <a:ext cx="64908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and carefully select the time (batch) or </a:t>
            </a:r>
            <a:r>
              <a:rPr lang="en-US" sz="2000" dirty="0" err="1" smtClean="0"/>
              <a:t>spacetime</a:t>
            </a:r>
            <a:r>
              <a:rPr lang="en-US" sz="2000" dirty="0" smtClean="0"/>
              <a:t> (flow)</a:t>
            </a:r>
          </a:p>
        </p:txBody>
      </p:sp>
    </p:spTree>
    <p:extLst>
      <p:ext uri="{BB962C8B-B14F-4D97-AF65-F5344CB8AC3E}">
        <p14:creationId xmlns:p14="http://schemas.microsoft.com/office/powerpoint/2010/main" val="982894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6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Concentrations in Series Reactions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1941114" y="990600"/>
            <a:ext cx="5261773" cy="707886"/>
            <a:chOff x="3162300" y="990600"/>
            <a:chExt cx="5261773" cy="707886"/>
          </a:xfrm>
        </p:grpSpPr>
        <p:grpSp>
          <p:nvGrpSpPr>
            <p:cNvPr id="5" name="Group 28"/>
            <p:cNvGrpSpPr>
              <a:grpSpLocks/>
            </p:cNvGrpSpPr>
            <p:nvPr/>
          </p:nvGrpSpPr>
          <p:grpSpPr bwMode="auto">
            <a:xfrm>
              <a:off x="3162300" y="1054823"/>
              <a:ext cx="2819401" cy="579440"/>
              <a:chOff x="479" y="1531"/>
              <a:chExt cx="1776" cy="365"/>
            </a:xfrm>
          </p:grpSpPr>
          <p:sp>
            <p:nvSpPr>
              <p:cNvPr id="6" name="Text Box 29"/>
              <p:cNvSpPr txBox="1">
                <a:spLocks noChangeArrowheads="1"/>
              </p:cNvSpPr>
              <p:nvPr/>
            </p:nvSpPr>
            <p:spPr bwMode="auto">
              <a:xfrm>
                <a:off x="479" y="1643"/>
                <a:ext cx="22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 dirty="0"/>
                  <a:t>A</a:t>
                </a:r>
              </a:p>
            </p:txBody>
          </p:sp>
          <p:sp>
            <p:nvSpPr>
              <p:cNvPr id="7" name="Text Box 30"/>
              <p:cNvSpPr txBox="1">
                <a:spLocks noChangeArrowheads="1"/>
              </p:cNvSpPr>
              <p:nvPr/>
            </p:nvSpPr>
            <p:spPr bwMode="auto">
              <a:xfrm>
                <a:off x="1267" y="1644"/>
                <a:ext cx="23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 dirty="0" smtClean="0"/>
                  <a:t>B</a:t>
                </a:r>
                <a:endParaRPr kumimoji="1" lang="en-GB" altLang="zh-TW" sz="2000" dirty="0"/>
              </a:p>
            </p:txBody>
          </p:sp>
          <p:sp>
            <p:nvSpPr>
              <p:cNvPr id="8" name="Text Box 31"/>
              <p:cNvSpPr txBox="1">
                <a:spLocks noChangeArrowheads="1"/>
              </p:cNvSpPr>
              <p:nvPr/>
            </p:nvSpPr>
            <p:spPr bwMode="auto">
              <a:xfrm>
                <a:off x="2022" y="1643"/>
                <a:ext cx="23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 dirty="0" smtClean="0"/>
                  <a:t>C</a:t>
                </a:r>
                <a:endParaRPr kumimoji="1" lang="en-GB" altLang="zh-TW" sz="2000" dirty="0"/>
              </a:p>
            </p:txBody>
          </p:sp>
          <p:sp>
            <p:nvSpPr>
              <p:cNvPr id="9" name="Line 32"/>
              <p:cNvSpPr>
                <a:spLocks noChangeShapeType="1"/>
              </p:cNvSpPr>
              <p:nvPr/>
            </p:nvSpPr>
            <p:spPr bwMode="auto">
              <a:xfrm>
                <a:off x="714" y="1769"/>
                <a:ext cx="5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10" name="Line 33"/>
              <p:cNvSpPr>
                <a:spLocks noChangeShapeType="1"/>
              </p:cNvSpPr>
              <p:nvPr/>
            </p:nvSpPr>
            <p:spPr bwMode="auto">
              <a:xfrm>
                <a:off x="1489" y="1769"/>
                <a:ext cx="5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11" name="Text Box 34"/>
              <p:cNvSpPr txBox="1">
                <a:spLocks noChangeArrowheads="1"/>
              </p:cNvSpPr>
              <p:nvPr/>
            </p:nvSpPr>
            <p:spPr bwMode="auto">
              <a:xfrm>
                <a:off x="758" y="1531"/>
                <a:ext cx="25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 i="1" dirty="0"/>
                  <a:t>k</a:t>
                </a:r>
                <a:r>
                  <a:rPr kumimoji="1" lang="en-GB" altLang="zh-TW" sz="2000" i="1" baseline="-25000" dirty="0"/>
                  <a:t>1</a:t>
                </a:r>
                <a:endParaRPr kumimoji="1" lang="en-GB" altLang="zh-TW" sz="2000" i="1" dirty="0"/>
              </a:p>
            </p:txBody>
          </p:sp>
          <p:sp>
            <p:nvSpPr>
              <p:cNvPr id="12" name="Text Box 35"/>
              <p:cNvSpPr txBox="1">
                <a:spLocks noChangeArrowheads="1"/>
              </p:cNvSpPr>
              <p:nvPr/>
            </p:nvSpPr>
            <p:spPr bwMode="auto">
              <a:xfrm>
                <a:off x="1669" y="1531"/>
                <a:ext cx="25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 i="1" dirty="0"/>
                  <a:t>k</a:t>
                </a:r>
                <a:r>
                  <a:rPr kumimoji="1" lang="en-GB" altLang="zh-TW" sz="2000" i="1" baseline="-25000" dirty="0"/>
                  <a:t>2</a:t>
                </a:r>
                <a:endParaRPr kumimoji="1" lang="en-GB" altLang="zh-TW" sz="2000" i="1" dirty="0"/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6096000" y="990600"/>
              <a:ext cx="232807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-</a:t>
              </a:r>
              <a:r>
                <a:rPr lang="en-US" sz="2000" dirty="0" err="1" smtClean="0"/>
                <a:t>r</a:t>
              </a:r>
              <a:r>
                <a:rPr lang="en-US" sz="2000" baseline="-25000" dirty="0" err="1" smtClean="0"/>
                <a:t>A</a:t>
              </a:r>
              <a:r>
                <a:rPr lang="en-US" sz="2000" dirty="0" smtClean="0"/>
                <a:t> = k</a:t>
              </a:r>
              <a:r>
                <a:rPr lang="en-US" sz="2000" baseline="-25000" dirty="0" smtClean="0"/>
                <a:t>1</a:t>
              </a:r>
              <a:r>
                <a:rPr lang="en-US" sz="2000" dirty="0" smtClean="0"/>
                <a:t>C</a:t>
              </a:r>
              <a:r>
                <a:rPr lang="en-US" sz="2000" baseline="-25000" dirty="0" smtClean="0"/>
                <a:t>A</a:t>
              </a:r>
            </a:p>
            <a:p>
              <a:r>
                <a:rPr lang="en-US" sz="2000" dirty="0" err="1" smtClean="0"/>
                <a:t>r</a:t>
              </a:r>
              <a:r>
                <a:rPr lang="en-US" sz="2000" baseline="-25000" dirty="0" err="1" smtClean="0"/>
                <a:t>B,net</a:t>
              </a:r>
              <a:r>
                <a:rPr lang="en-US" sz="2000" dirty="0" smtClean="0"/>
                <a:t> = k</a:t>
              </a:r>
              <a:r>
                <a:rPr lang="en-US" sz="2000" baseline="-25000" dirty="0" smtClean="0"/>
                <a:t>1</a:t>
              </a:r>
              <a:r>
                <a:rPr lang="en-US" sz="2000" dirty="0" smtClean="0"/>
                <a:t>C</a:t>
              </a:r>
              <a:r>
                <a:rPr lang="en-US" sz="2000" baseline="-25000" dirty="0" smtClean="0"/>
                <a:t>A</a:t>
              </a:r>
              <a:r>
                <a:rPr lang="en-US" sz="2000" dirty="0" smtClean="0"/>
                <a:t> – k</a:t>
              </a:r>
              <a:r>
                <a:rPr lang="en-US" sz="2000" baseline="-25000" dirty="0" smtClean="0"/>
                <a:t>2</a:t>
              </a:r>
              <a:r>
                <a:rPr lang="en-US" sz="2000" dirty="0" smtClean="0"/>
                <a:t>C</a:t>
              </a:r>
              <a:r>
                <a:rPr lang="en-US" sz="2000" baseline="-25000" dirty="0" smtClean="0"/>
                <a:t>B</a:t>
              </a:r>
              <a:endParaRPr lang="en-US" sz="2000" dirty="0" smtClean="0"/>
            </a:p>
          </p:txBody>
        </p:sp>
      </p:grp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175878"/>
              </p:ext>
            </p:extLst>
          </p:nvPr>
        </p:nvGraphicFramePr>
        <p:xfrm>
          <a:off x="1765300" y="2120900"/>
          <a:ext cx="5613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49" name="Equation" r:id="rId3" imgW="5613120" imgH="622080" progId="Equation.DSMT4">
                  <p:embed/>
                </p:oleObj>
              </mc:Choice>
              <mc:Fallback>
                <p:oleObj name="Equation" r:id="rId3" imgW="561312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2120900"/>
                        <a:ext cx="5613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57200" y="1701591"/>
            <a:ext cx="32946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How does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depend on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t</a:t>
            </a:r>
            <a:r>
              <a:rPr lang="en-US" sz="2000" dirty="0" smtClean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725633" y="2188534"/>
            <a:ext cx="1676400" cy="4572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457200" y="2876490"/>
            <a:ext cx="32946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How does C</a:t>
            </a:r>
            <a:r>
              <a:rPr lang="en-US" sz="2000" baseline="-25000" dirty="0" smtClean="0">
                <a:solidFill>
                  <a:srgbClr val="0000FF"/>
                </a:solidFill>
              </a:rPr>
              <a:t>B</a:t>
            </a:r>
            <a:r>
              <a:rPr lang="en-US" sz="2000" dirty="0" smtClean="0">
                <a:solidFill>
                  <a:srgbClr val="0000FF"/>
                </a:solidFill>
              </a:rPr>
              <a:t> depend on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t</a:t>
            </a:r>
            <a:r>
              <a:rPr lang="en-US" sz="2000" dirty="0" smtClean="0">
                <a:solidFill>
                  <a:srgbClr val="0000FF"/>
                </a:solidFill>
              </a:rPr>
              <a:t>?</a:t>
            </a:r>
          </a:p>
        </p:txBody>
      </p:sp>
      <p:graphicFrame>
        <p:nvGraphicFramePr>
          <p:cNvPr id="337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878693"/>
              </p:ext>
            </p:extLst>
          </p:nvPr>
        </p:nvGraphicFramePr>
        <p:xfrm>
          <a:off x="558800" y="3260725"/>
          <a:ext cx="209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0" name="Equation" r:id="rId5" imgW="2095200" imgH="622080" progId="Equation.DSMT4">
                  <p:embed/>
                </p:oleObj>
              </mc:Choice>
              <mc:Fallback>
                <p:oleObj name="Equation" r:id="rId5" imgW="209520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3260725"/>
                        <a:ext cx="20955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852871"/>
              </p:ext>
            </p:extLst>
          </p:nvPr>
        </p:nvGraphicFramePr>
        <p:xfrm>
          <a:off x="2774950" y="3260725"/>
          <a:ext cx="3657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1" name="Equation" r:id="rId7" imgW="3657600" imgH="622080" progId="Equation.DSMT4">
                  <p:embed/>
                </p:oleObj>
              </mc:Choice>
              <mc:Fallback>
                <p:oleObj name="Equation" r:id="rId7" imgW="365760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4950" y="3260725"/>
                        <a:ext cx="3657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0" name="Object 8"/>
          <p:cNvGraphicFramePr>
            <a:graphicFrameLocks noChangeAspect="1"/>
          </p:cNvGraphicFramePr>
          <p:nvPr/>
        </p:nvGraphicFramePr>
        <p:xfrm>
          <a:off x="622300" y="4114800"/>
          <a:ext cx="3403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2" name="Equation" r:id="rId9" imgW="3403440" imgH="622080" progId="Equation.DSMT4">
                  <p:embed/>
                </p:oleObj>
              </mc:Choice>
              <mc:Fallback>
                <p:oleObj name="Equation" r:id="rId9" imgW="340344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4114800"/>
                        <a:ext cx="3403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6705600" y="3363433"/>
            <a:ext cx="13244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Substitute</a:t>
            </a:r>
          </a:p>
        </p:txBody>
      </p:sp>
      <p:graphicFrame>
        <p:nvGraphicFramePr>
          <p:cNvPr id="33802" name="Object 10"/>
          <p:cNvGraphicFramePr>
            <a:graphicFrameLocks noChangeAspect="1"/>
          </p:cNvGraphicFramePr>
          <p:nvPr/>
        </p:nvGraphicFramePr>
        <p:xfrm>
          <a:off x="4127500" y="4114800"/>
          <a:ext cx="342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3" name="Equation" r:id="rId11" imgW="3429000" imgH="622080" progId="Equation.DSMT4">
                  <p:embed/>
                </p:oleObj>
              </mc:Choice>
              <mc:Fallback>
                <p:oleObj name="Equation" r:id="rId11" imgW="342900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4114800"/>
                        <a:ext cx="34290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28600" y="4953000"/>
            <a:ext cx="190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Use integrating factor (reviewed on Compass)</a:t>
            </a:r>
          </a:p>
        </p:txBody>
      </p:sp>
      <p:graphicFrame>
        <p:nvGraphicFramePr>
          <p:cNvPr id="33803" name="Object 11"/>
          <p:cNvGraphicFramePr>
            <a:graphicFrameLocks noChangeAspect="1"/>
          </p:cNvGraphicFramePr>
          <p:nvPr/>
        </p:nvGraphicFramePr>
        <p:xfrm>
          <a:off x="2209800" y="4988884"/>
          <a:ext cx="34290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4" name="Equation" r:id="rId13" imgW="3429000" imgH="812520" progId="Equation.DSMT4">
                  <p:embed/>
                </p:oleObj>
              </mc:Choice>
              <mc:Fallback>
                <p:oleObj name="Equation" r:id="rId13" imgW="342900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988884"/>
                        <a:ext cx="34290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4" name="Object 12"/>
          <p:cNvGraphicFramePr>
            <a:graphicFrameLocks noChangeAspect="1"/>
          </p:cNvGraphicFramePr>
          <p:nvPr/>
        </p:nvGraphicFramePr>
        <p:xfrm>
          <a:off x="5670699" y="5007934"/>
          <a:ext cx="336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5" name="Equation" r:id="rId15" imgW="3365280" imgH="838080" progId="Equation.DSMT4">
                  <p:embed/>
                </p:oleObj>
              </mc:Choice>
              <mc:Fallback>
                <p:oleObj name="Equation" r:id="rId15" imgW="336528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0699" y="5007934"/>
                        <a:ext cx="3365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5943600" y="4953000"/>
            <a:ext cx="3108960" cy="9144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3806" name="Object 14"/>
          <p:cNvGraphicFramePr>
            <a:graphicFrameLocks noChangeAspect="1"/>
          </p:cNvGraphicFramePr>
          <p:nvPr/>
        </p:nvGraphicFramePr>
        <p:xfrm>
          <a:off x="8077200" y="3276600"/>
          <a:ext cx="723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6" name="Equation" r:id="rId17" imgW="723600" imgH="685800" progId="Equation.DSMT4">
                  <p:embed/>
                </p:oleObj>
              </mc:Choice>
              <mc:Fallback>
                <p:oleObj name="Equation" r:id="rId17" imgW="7236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3276600"/>
                        <a:ext cx="7239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2563789"/>
              </p:ext>
            </p:extLst>
          </p:nvPr>
        </p:nvGraphicFramePr>
        <p:xfrm>
          <a:off x="3429000" y="6070600"/>
          <a:ext cx="2286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7" name="Equation" r:id="rId19" imgW="2286000" imgH="330120" progId="Equation.DSMT4">
                  <p:embed/>
                </p:oleObj>
              </mc:Choice>
              <mc:Fallback>
                <p:oleObj name="Equation" r:id="rId19" imgW="22860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6070600"/>
                        <a:ext cx="2286000" cy="3302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4067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4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1" grpId="0" animBg="1"/>
      <p:bldP spid="22" grpId="0"/>
      <p:bldP spid="27" grpId="0"/>
      <p:bldP spid="29" grpId="0"/>
      <p:bldP spid="3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7" name="Text Box 16"/>
          <p:cNvSpPr txBox="1">
            <a:spLocks noChangeArrowheads="1"/>
          </p:cNvSpPr>
          <p:nvPr/>
        </p:nvSpPr>
        <p:spPr bwMode="auto">
          <a:xfrm>
            <a:off x="38100" y="3352800"/>
            <a:ext cx="9067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kumimoji="1" lang="en-GB" altLang="zh-TW" sz="2000" dirty="0" smtClean="0"/>
              <a:t>The reactor V (for a given </a:t>
            </a:r>
            <a:r>
              <a:rPr kumimoji="1" lang="en-GB" altLang="zh-TW" sz="2000" dirty="0" smtClean="0">
                <a:latin typeface="Symbol" pitchFamily="18" charset="2"/>
              </a:rPr>
              <a:t>u</a:t>
            </a:r>
            <a:r>
              <a:rPr kumimoji="1" lang="en-GB" altLang="zh-TW" sz="2000" baseline="-25000" dirty="0" smtClean="0"/>
              <a:t>0</a:t>
            </a:r>
            <a:r>
              <a:rPr kumimoji="1" lang="en-GB" altLang="zh-TW" sz="2000" dirty="0" smtClean="0"/>
              <a:t>) and </a:t>
            </a:r>
            <a:r>
              <a:rPr kumimoji="1" lang="en-GB" altLang="zh-TW" sz="2000" dirty="0" smtClean="0">
                <a:latin typeface="Symbol" pitchFamily="18" charset="2"/>
              </a:rPr>
              <a:t>t</a:t>
            </a:r>
            <a:r>
              <a:rPr kumimoji="1" lang="en-GB" altLang="zh-TW" sz="2000" dirty="0" smtClean="0"/>
              <a:t> that maximizes C</a:t>
            </a:r>
            <a:r>
              <a:rPr kumimoji="1" lang="en-GB" altLang="zh-TW" sz="2000" baseline="-25000" dirty="0" smtClean="0"/>
              <a:t>B</a:t>
            </a:r>
            <a:r>
              <a:rPr kumimoji="1" lang="en-GB" altLang="zh-TW" sz="2000" dirty="0" smtClean="0"/>
              <a:t> occurs when </a:t>
            </a:r>
            <a:r>
              <a:rPr kumimoji="1" lang="en-GB" altLang="zh-TW" sz="2000" dirty="0" err="1" smtClean="0"/>
              <a:t>dC</a:t>
            </a:r>
            <a:r>
              <a:rPr kumimoji="1" lang="en-GB" altLang="zh-TW" sz="2000" baseline="-25000" dirty="0" err="1" smtClean="0"/>
              <a:t>B</a:t>
            </a:r>
            <a:r>
              <a:rPr kumimoji="1" lang="en-GB" altLang="zh-TW" sz="2000" dirty="0" smtClean="0"/>
              <a:t>/</a:t>
            </a:r>
            <a:r>
              <a:rPr kumimoji="1" lang="en-GB" altLang="zh-TW" sz="2000" dirty="0" err="1" smtClean="0"/>
              <a:t>dt</a:t>
            </a:r>
            <a:r>
              <a:rPr kumimoji="1" lang="en-GB" altLang="zh-TW" sz="2000" dirty="0" smtClean="0"/>
              <a:t>=0</a:t>
            </a:r>
            <a:endParaRPr kumimoji="1" lang="en-GB" altLang="zh-TW" sz="2000" dirty="0"/>
          </a:p>
        </p:txBody>
      </p:sp>
      <p:graphicFrame>
        <p:nvGraphicFramePr>
          <p:cNvPr id="1536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9990837"/>
              </p:ext>
            </p:extLst>
          </p:nvPr>
        </p:nvGraphicFramePr>
        <p:xfrm>
          <a:off x="2474119" y="3830638"/>
          <a:ext cx="4195763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51" name="Equation" r:id="rId3" imgW="4495680" imgH="736560" progId="Equation.DSMT4">
                  <p:embed/>
                </p:oleObj>
              </mc:Choice>
              <mc:Fallback>
                <p:oleObj name="Equation" r:id="rId3" imgW="44956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4119" y="3830638"/>
                        <a:ext cx="4195763" cy="741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2458927"/>
              </p:ext>
            </p:extLst>
          </p:nvPr>
        </p:nvGraphicFramePr>
        <p:xfrm>
          <a:off x="3556000" y="4724400"/>
          <a:ext cx="2032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52" name="Equation" r:id="rId5" imgW="2031840" imgH="685800" progId="Equation.DSMT4">
                  <p:embed/>
                </p:oleObj>
              </mc:Choice>
              <mc:Fallback>
                <p:oleObj name="Equation" r:id="rId5" imgW="20318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4724400"/>
                        <a:ext cx="2032000" cy="6858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005433"/>
              </p:ext>
            </p:extLst>
          </p:nvPr>
        </p:nvGraphicFramePr>
        <p:xfrm>
          <a:off x="3251200" y="5660572"/>
          <a:ext cx="723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53" name="Equation" r:id="rId7" imgW="723600" imgH="685800" progId="Equation.DSMT4">
                  <p:embed/>
                </p:oleObj>
              </mc:Choice>
              <mc:Fallback>
                <p:oleObj name="Equation" r:id="rId7" imgW="7236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5660572"/>
                        <a:ext cx="7239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3958266" y="5770291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so </a:t>
            </a: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0042624"/>
              </p:ext>
            </p:extLst>
          </p:nvPr>
        </p:nvGraphicFramePr>
        <p:xfrm>
          <a:off x="4470400" y="5834746"/>
          <a:ext cx="1422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54" name="Equation" r:id="rId9" imgW="1422360" imgH="368280" progId="Equation.DSMT4">
                  <p:embed/>
                </p:oleObj>
              </mc:Choice>
              <mc:Fallback>
                <p:oleObj name="Equation" r:id="rId9" imgW="142236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0400" y="5834746"/>
                        <a:ext cx="1422400" cy="3683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3" name="Group 32"/>
          <p:cNvGrpSpPr/>
          <p:nvPr/>
        </p:nvGrpSpPr>
        <p:grpSpPr>
          <a:xfrm>
            <a:off x="1406525" y="1219200"/>
            <a:ext cx="6330950" cy="1930400"/>
            <a:chOff x="2362200" y="1504890"/>
            <a:chExt cx="6330950" cy="1930400"/>
          </a:xfrm>
        </p:grpSpPr>
        <p:grpSp>
          <p:nvGrpSpPr>
            <p:cNvPr id="29" name="Group 28"/>
            <p:cNvGrpSpPr/>
            <p:nvPr/>
          </p:nvGrpSpPr>
          <p:grpSpPr>
            <a:xfrm>
              <a:off x="2362200" y="1581090"/>
              <a:ext cx="2477965" cy="1689100"/>
              <a:chOff x="2375389" y="327026"/>
              <a:chExt cx="2477965" cy="1689100"/>
            </a:xfrm>
          </p:grpSpPr>
          <p:sp>
            <p:nvSpPr>
              <p:cNvPr id="15366" name="Line 2"/>
              <p:cNvSpPr>
                <a:spLocks noChangeShapeType="1"/>
              </p:cNvSpPr>
              <p:nvPr/>
            </p:nvSpPr>
            <p:spPr bwMode="auto">
              <a:xfrm>
                <a:off x="2375389" y="2003425"/>
                <a:ext cx="2477965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67" name="Line 3"/>
              <p:cNvSpPr>
                <a:spLocks noChangeShapeType="1"/>
              </p:cNvSpPr>
              <p:nvPr/>
            </p:nvSpPr>
            <p:spPr bwMode="auto">
              <a:xfrm flipV="1">
                <a:off x="2375389" y="508001"/>
                <a:ext cx="0" cy="150812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68" name="Freeform 4"/>
              <p:cNvSpPr>
                <a:spLocks/>
              </p:cNvSpPr>
              <p:nvPr/>
            </p:nvSpPr>
            <p:spPr bwMode="auto">
              <a:xfrm>
                <a:off x="2375389" y="792163"/>
                <a:ext cx="2385646" cy="1187450"/>
              </a:xfrm>
              <a:custGeom>
                <a:avLst/>
                <a:gdLst>
                  <a:gd name="T0" fmla="*/ 0 w 865"/>
                  <a:gd name="T1" fmla="*/ 0 h 748"/>
                  <a:gd name="T2" fmla="*/ 70 w 865"/>
                  <a:gd name="T3" fmla="*/ 171 h 748"/>
                  <a:gd name="T4" fmla="*/ 163 w 865"/>
                  <a:gd name="T5" fmla="*/ 319 h 748"/>
                  <a:gd name="T6" fmla="*/ 350 w 865"/>
                  <a:gd name="T7" fmla="*/ 576 h 748"/>
                  <a:gd name="T8" fmla="*/ 654 w 865"/>
                  <a:gd name="T9" fmla="*/ 693 h 748"/>
                  <a:gd name="T10" fmla="*/ 865 w 865"/>
                  <a:gd name="T11" fmla="*/ 748 h 7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65"/>
                  <a:gd name="T19" fmla="*/ 0 h 748"/>
                  <a:gd name="T20" fmla="*/ 865 w 865"/>
                  <a:gd name="T21" fmla="*/ 748 h 74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65" h="748">
                    <a:moveTo>
                      <a:pt x="0" y="0"/>
                    </a:moveTo>
                    <a:cubicBezTo>
                      <a:pt x="21" y="59"/>
                      <a:pt x="43" y="118"/>
                      <a:pt x="70" y="171"/>
                    </a:cubicBezTo>
                    <a:cubicBezTo>
                      <a:pt x="97" y="224"/>
                      <a:pt x="116" y="252"/>
                      <a:pt x="163" y="319"/>
                    </a:cubicBezTo>
                    <a:cubicBezTo>
                      <a:pt x="210" y="386"/>
                      <a:pt x="268" y="514"/>
                      <a:pt x="350" y="576"/>
                    </a:cubicBezTo>
                    <a:cubicBezTo>
                      <a:pt x="432" y="638"/>
                      <a:pt x="568" y="664"/>
                      <a:pt x="654" y="693"/>
                    </a:cubicBezTo>
                    <a:cubicBezTo>
                      <a:pt x="740" y="722"/>
                      <a:pt x="802" y="735"/>
                      <a:pt x="865" y="748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69" name="Freeform 5"/>
              <p:cNvSpPr>
                <a:spLocks/>
              </p:cNvSpPr>
              <p:nvPr/>
            </p:nvSpPr>
            <p:spPr bwMode="auto">
              <a:xfrm>
                <a:off x="2375389" y="765175"/>
                <a:ext cx="2249365" cy="1238250"/>
              </a:xfrm>
              <a:custGeom>
                <a:avLst/>
                <a:gdLst>
                  <a:gd name="T0" fmla="*/ 0 w 1535"/>
                  <a:gd name="T1" fmla="*/ 780 h 780"/>
                  <a:gd name="T2" fmla="*/ 109 w 1535"/>
                  <a:gd name="T3" fmla="*/ 742 h 780"/>
                  <a:gd name="T4" fmla="*/ 233 w 1535"/>
                  <a:gd name="T5" fmla="*/ 648 h 780"/>
                  <a:gd name="T6" fmla="*/ 382 w 1535"/>
                  <a:gd name="T7" fmla="*/ 453 h 780"/>
                  <a:gd name="T8" fmla="*/ 475 w 1535"/>
                  <a:gd name="T9" fmla="*/ 258 h 780"/>
                  <a:gd name="T10" fmla="*/ 600 w 1535"/>
                  <a:gd name="T11" fmla="*/ 64 h 780"/>
                  <a:gd name="T12" fmla="*/ 756 w 1535"/>
                  <a:gd name="T13" fmla="*/ 9 h 780"/>
                  <a:gd name="T14" fmla="*/ 904 w 1535"/>
                  <a:gd name="T15" fmla="*/ 40 h 780"/>
                  <a:gd name="T16" fmla="*/ 1059 w 1535"/>
                  <a:gd name="T17" fmla="*/ 251 h 780"/>
                  <a:gd name="T18" fmla="*/ 1184 w 1535"/>
                  <a:gd name="T19" fmla="*/ 445 h 780"/>
                  <a:gd name="T20" fmla="*/ 1293 w 1535"/>
                  <a:gd name="T21" fmla="*/ 617 h 780"/>
                  <a:gd name="T22" fmla="*/ 1402 w 1535"/>
                  <a:gd name="T23" fmla="*/ 695 h 780"/>
                  <a:gd name="T24" fmla="*/ 1535 w 1535"/>
                  <a:gd name="T25" fmla="*/ 757 h 78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535"/>
                  <a:gd name="T40" fmla="*/ 0 h 780"/>
                  <a:gd name="T41" fmla="*/ 1535 w 1535"/>
                  <a:gd name="T42" fmla="*/ 780 h 780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535" h="780">
                    <a:moveTo>
                      <a:pt x="0" y="780"/>
                    </a:moveTo>
                    <a:cubicBezTo>
                      <a:pt x="35" y="772"/>
                      <a:pt x="70" y="764"/>
                      <a:pt x="109" y="742"/>
                    </a:cubicBezTo>
                    <a:cubicBezTo>
                      <a:pt x="148" y="720"/>
                      <a:pt x="188" y="696"/>
                      <a:pt x="233" y="648"/>
                    </a:cubicBezTo>
                    <a:cubicBezTo>
                      <a:pt x="278" y="600"/>
                      <a:pt x="342" y="518"/>
                      <a:pt x="382" y="453"/>
                    </a:cubicBezTo>
                    <a:cubicBezTo>
                      <a:pt x="422" y="388"/>
                      <a:pt x="439" y="323"/>
                      <a:pt x="475" y="258"/>
                    </a:cubicBezTo>
                    <a:cubicBezTo>
                      <a:pt x="511" y="193"/>
                      <a:pt x="553" y="105"/>
                      <a:pt x="600" y="64"/>
                    </a:cubicBezTo>
                    <a:cubicBezTo>
                      <a:pt x="647" y="23"/>
                      <a:pt x="705" y="13"/>
                      <a:pt x="756" y="9"/>
                    </a:cubicBezTo>
                    <a:cubicBezTo>
                      <a:pt x="807" y="5"/>
                      <a:pt x="854" y="0"/>
                      <a:pt x="904" y="40"/>
                    </a:cubicBezTo>
                    <a:cubicBezTo>
                      <a:pt x="954" y="80"/>
                      <a:pt x="1012" y="184"/>
                      <a:pt x="1059" y="251"/>
                    </a:cubicBezTo>
                    <a:cubicBezTo>
                      <a:pt x="1106" y="318"/>
                      <a:pt x="1145" y="384"/>
                      <a:pt x="1184" y="445"/>
                    </a:cubicBezTo>
                    <a:cubicBezTo>
                      <a:pt x="1223" y="506"/>
                      <a:pt x="1257" y="575"/>
                      <a:pt x="1293" y="617"/>
                    </a:cubicBezTo>
                    <a:cubicBezTo>
                      <a:pt x="1329" y="659"/>
                      <a:pt x="1362" y="672"/>
                      <a:pt x="1402" y="695"/>
                    </a:cubicBezTo>
                    <a:cubicBezTo>
                      <a:pt x="1442" y="718"/>
                      <a:pt x="1488" y="737"/>
                      <a:pt x="1535" y="757"/>
                    </a:cubicBezTo>
                  </a:path>
                </a:pathLst>
              </a:custGeom>
              <a:noFill/>
              <a:ln w="1905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70" name="Freeform 6"/>
              <p:cNvSpPr>
                <a:spLocks/>
              </p:cNvSpPr>
              <p:nvPr/>
            </p:nvSpPr>
            <p:spPr bwMode="auto">
              <a:xfrm>
                <a:off x="2375389" y="630239"/>
                <a:ext cx="2385646" cy="1373187"/>
              </a:xfrm>
              <a:custGeom>
                <a:avLst/>
                <a:gdLst>
                  <a:gd name="T0" fmla="*/ 0 w 1504"/>
                  <a:gd name="T1" fmla="*/ 865 h 865"/>
                  <a:gd name="T2" fmla="*/ 304 w 1504"/>
                  <a:gd name="T3" fmla="*/ 834 h 865"/>
                  <a:gd name="T4" fmla="*/ 631 w 1504"/>
                  <a:gd name="T5" fmla="*/ 780 h 865"/>
                  <a:gd name="T6" fmla="*/ 771 w 1504"/>
                  <a:gd name="T7" fmla="*/ 717 h 865"/>
                  <a:gd name="T8" fmla="*/ 841 w 1504"/>
                  <a:gd name="T9" fmla="*/ 671 h 865"/>
                  <a:gd name="T10" fmla="*/ 1036 w 1504"/>
                  <a:gd name="T11" fmla="*/ 499 h 865"/>
                  <a:gd name="T12" fmla="*/ 1098 w 1504"/>
                  <a:gd name="T13" fmla="*/ 367 h 865"/>
                  <a:gd name="T14" fmla="*/ 1168 w 1504"/>
                  <a:gd name="T15" fmla="*/ 195 h 865"/>
                  <a:gd name="T16" fmla="*/ 1293 w 1504"/>
                  <a:gd name="T17" fmla="*/ 71 h 865"/>
                  <a:gd name="T18" fmla="*/ 1504 w 1504"/>
                  <a:gd name="T19" fmla="*/ 0 h 86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504"/>
                  <a:gd name="T31" fmla="*/ 0 h 865"/>
                  <a:gd name="T32" fmla="*/ 1504 w 1504"/>
                  <a:gd name="T33" fmla="*/ 865 h 86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504" h="865">
                    <a:moveTo>
                      <a:pt x="0" y="865"/>
                    </a:moveTo>
                    <a:cubicBezTo>
                      <a:pt x="99" y="856"/>
                      <a:pt x="199" y="848"/>
                      <a:pt x="304" y="834"/>
                    </a:cubicBezTo>
                    <a:cubicBezTo>
                      <a:pt x="409" y="820"/>
                      <a:pt x="553" y="799"/>
                      <a:pt x="631" y="780"/>
                    </a:cubicBezTo>
                    <a:cubicBezTo>
                      <a:pt x="709" y="761"/>
                      <a:pt x="736" y="735"/>
                      <a:pt x="771" y="717"/>
                    </a:cubicBezTo>
                    <a:cubicBezTo>
                      <a:pt x="806" y="699"/>
                      <a:pt x="797" y="707"/>
                      <a:pt x="841" y="671"/>
                    </a:cubicBezTo>
                    <a:cubicBezTo>
                      <a:pt x="885" y="635"/>
                      <a:pt x="993" y="550"/>
                      <a:pt x="1036" y="499"/>
                    </a:cubicBezTo>
                    <a:cubicBezTo>
                      <a:pt x="1079" y="448"/>
                      <a:pt x="1076" y="418"/>
                      <a:pt x="1098" y="367"/>
                    </a:cubicBezTo>
                    <a:cubicBezTo>
                      <a:pt x="1120" y="316"/>
                      <a:pt x="1135" y="244"/>
                      <a:pt x="1168" y="195"/>
                    </a:cubicBezTo>
                    <a:cubicBezTo>
                      <a:pt x="1201" y="146"/>
                      <a:pt x="1237" y="103"/>
                      <a:pt x="1293" y="71"/>
                    </a:cubicBezTo>
                    <a:cubicBezTo>
                      <a:pt x="1349" y="39"/>
                      <a:pt x="1426" y="19"/>
                      <a:pt x="1504" y="0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71" name="Text Box 7"/>
              <p:cNvSpPr txBox="1">
                <a:spLocks noChangeArrowheads="1"/>
              </p:cNvSpPr>
              <p:nvPr/>
            </p:nvSpPr>
            <p:spPr bwMode="auto">
              <a:xfrm>
                <a:off x="2464777" y="649288"/>
                <a:ext cx="338554" cy="36933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/>
                  <a:t>A</a:t>
                </a:r>
              </a:p>
            </p:txBody>
          </p:sp>
          <p:sp>
            <p:nvSpPr>
              <p:cNvPr id="15372" name="Text Box 8"/>
              <p:cNvSpPr txBox="1">
                <a:spLocks noChangeArrowheads="1"/>
              </p:cNvSpPr>
              <p:nvPr/>
            </p:nvSpPr>
            <p:spPr bwMode="auto">
              <a:xfrm>
                <a:off x="3304443" y="327026"/>
                <a:ext cx="338554" cy="36933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/>
                  <a:t>B</a:t>
                </a:r>
              </a:p>
            </p:txBody>
          </p:sp>
          <p:sp>
            <p:nvSpPr>
              <p:cNvPr id="15373" name="Text Box 9"/>
              <p:cNvSpPr txBox="1">
                <a:spLocks noChangeArrowheads="1"/>
              </p:cNvSpPr>
              <p:nvPr/>
            </p:nvSpPr>
            <p:spPr bwMode="auto">
              <a:xfrm>
                <a:off x="4400550" y="638176"/>
                <a:ext cx="351378" cy="36933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/>
                  <a:t>C</a:t>
                </a:r>
              </a:p>
            </p:txBody>
          </p:sp>
          <p:sp>
            <p:nvSpPr>
              <p:cNvPr id="15375" name="Line 13"/>
              <p:cNvSpPr>
                <a:spLocks noChangeShapeType="1"/>
              </p:cNvSpPr>
              <p:nvPr/>
            </p:nvSpPr>
            <p:spPr bwMode="auto">
              <a:xfrm>
                <a:off x="3497874" y="581025"/>
                <a:ext cx="0" cy="1423988"/>
              </a:xfrm>
              <a:prstGeom prst="line">
                <a:avLst/>
              </a:prstGeom>
              <a:noFill/>
              <a:ln w="1905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aphicFrame>
          <p:nvGraphicFramePr>
            <p:cNvPr id="32777" name="Object 9"/>
            <p:cNvGraphicFramePr>
              <a:graphicFrameLocks noChangeAspect="1"/>
            </p:cNvGraphicFramePr>
            <p:nvPr/>
          </p:nvGraphicFramePr>
          <p:xfrm>
            <a:off x="5645150" y="1504890"/>
            <a:ext cx="1663700" cy="406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55" name="Equation" r:id="rId11" imgW="1663560" imgH="406080" progId="Equation.DSMT4">
                    <p:embed/>
                  </p:oleObj>
                </mc:Choice>
                <mc:Fallback>
                  <p:oleObj name="Equation" r:id="rId11" imgW="1663560" imgH="4060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45150" y="1504890"/>
                          <a:ext cx="1663700" cy="4064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778" name="Object 10"/>
            <p:cNvGraphicFramePr>
              <a:graphicFrameLocks noChangeAspect="1"/>
            </p:cNvGraphicFramePr>
            <p:nvPr/>
          </p:nvGraphicFramePr>
          <p:xfrm>
            <a:off x="5645150" y="2038290"/>
            <a:ext cx="3048000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56" name="Equation" r:id="rId13" imgW="3047760" imgH="838080" progId="Equation.DSMT4">
                    <p:embed/>
                  </p:oleObj>
                </mc:Choice>
                <mc:Fallback>
                  <p:oleObj name="Equation" r:id="rId13" imgW="3047760" imgH="8380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45150" y="2038290"/>
                          <a:ext cx="3048000" cy="838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779" name="Object 11"/>
            <p:cNvGraphicFramePr>
              <a:graphicFrameLocks noChangeAspect="1"/>
            </p:cNvGraphicFramePr>
            <p:nvPr/>
          </p:nvGraphicFramePr>
          <p:xfrm>
            <a:off x="5645150" y="3105090"/>
            <a:ext cx="2286000" cy="330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57" name="Equation" r:id="rId15" imgW="2286000" imgH="330120" progId="Equation.DSMT4">
                    <p:embed/>
                  </p:oleObj>
                </mc:Choice>
                <mc:Fallback>
                  <p:oleObj name="Equation" r:id="rId15" imgW="2286000" imgH="3301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45150" y="3105090"/>
                          <a:ext cx="2286000" cy="330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9050">
                              <a:solidFill>
                                <a:srgbClr val="FF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TextBox 30"/>
          <p:cNvSpPr txBox="1"/>
          <p:nvPr/>
        </p:nvSpPr>
        <p:spPr>
          <a:xfrm>
            <a:off x="2262965" y="2895600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Symbol" pitchFamily="18" charset="2"/>
              </a:rPr>
              <a:t>t</a:t>
            </a:r>
            <a:r>
              <a:rPr lang="en-US" sz="2000" baseline="-25000" dirty="0" err="1" smtClean="0"/>
              <a:t>opt</a:t>
            </a:r>
            <a:endParaRPr lang="en-US" sz="2000" dirty="0" smtClean="0">
              <a:latin typeface="Symbol" pitchFamily="18" charset="2"/>
            </a:endParaRPr>
          </a:p>
        </p:txBody>
      </p:sp>
      <p:sp>
        <p:nvSpPr>
          <p:cNvPr id="32" name="Title 3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Reactions in Series: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j</a:t>
            </a:r>
            <a:r>
              <a:rPr lang="en-US" dirty="0" smtClean="0"/>
              <a:t> &amp; Yield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344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7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5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529093"/>
              </p:ext>
            </p:extLst>
          </p:nvPr>
        </p:nvGraphicFramePr>
        <p:xfrm>
          <a:off x="3135852" y="2028825"/>
          <a:ext cx="4232275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2" name="Equation" r:id="rId3" imgW="4520880" imgH="1028520" progId="Equation.DSMT4">
                  <p:embed/>
                </p:oleObj>
              </mc:Choice>
              <mc:Fallback>
                <p:oleObj name="Equation" r:id="rId3" imgW="452088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5852" y="2028825"/>
                        <a:ext cx="4232275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2400" y="0"/>
            <a:ext cx="853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What reactor/reactors scheme and conditions would you use to maximize the selectivity parameters for the following parallel reaction?</a:t>
            </a:r>
          </a:p>
        </p:txBody>
      </p:sp>
      <p:graphicFrame>
        <p:nvGraphicFramePr>
          <p:cNvPr id="1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945631"/>
              </p:ext>
            </p:extLst>
          </p:nvPr>
        </p:nvGraphicFramePr>
        <p:xfrm>
          <a:off x="3605213" y="787400"/>
          <a:ext cx="257810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3" name="Equation" r:id="rId5" imgW="2679480" imgH="634680" progId="Equation.DSMT4">
                  <p:embed/>
                </p:oleObj>
              </mc:Choice>
              <mc:Fallback>
                <p:oleObj name="Equation" r:id="rId5" imgW="2679480" imgH="634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5213" y="787400"/>
                        <a:ext cx="2578100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1616018"/>
              </p:ext>
            </p:extLst>
          </p:nvPr>
        </p:nvGraphicFramePr>
        <p:xfrm>
          <a:off x="6534150" y="768350"/>
          <a:ext cx="2200275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4" name="Equation" r:id="rId7" imgW="2298600" imgH="685800" progId="Equation.DSMT4">
                  <p:embed/>
                </p:oleObj>
              </mc:Choice>
              <mc:Fallback>
                <p:oleObj name="Equation" r:id="rId7" imgW="2298600" imgH="685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4150" y="768350"/>
                        <a:ext cx="2200275" cy="677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1167062"/>
              </p:ext>
            </p:extLst>
          </p:nvPr>
        </p:nvGraphicFramePr>
        <p:xfrm>
          <a:off x="1905000" y="2306807"/>
          <a:ext cx="117792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5" name="Equation" r:id="rId9" imgW="1257120" imgH="749160" progId="Equation.DSMT4">
                  <p:embed/>
                </p:oleObj>
              </mc:Choice>
              <mc:Fallback>
                <p:oleObj name="Equation" r:id="rId9" imgW="1257120" imgH="74916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306807"/>
                        <a:ext cx="1177925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56107" y="1630680"/>
            <a:ext cx="28680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Need to maximize S</a:t>
            </a:r>
            <a:r>
              <a:rPr lang="en-US" sz="2000" baseline="-25000" dirty="0" smtClean="0">
                <a:solidFill>
                  <a:srgbClr val="0000FF"/>
                </a:solidFill>
              </a:rPr>
              <a:t>D/U1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5126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7711453"/>
              </p:ext>
            </p:extLst>
          </p:nvPr>
        </p:nvGraphicFramePr>
        <p:xfrm>
          <a:off x="1570832" y="3174780"/>
          <a:ext cx="418465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6" name="Equation" r:id="rId11" imgW="4470120" imgH="787320" progId="Equation.DSMT4">
                  <p:embed/>
                </p:oleObj>
              </mc:Choice>
              <mc:Fallback>
                <p:oleObj name="Equation" r:id="rId11" imgW="4470120" imgH="787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832" y="3174780"/>
                        <a:ext cx="4184650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228600" y="325098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Plug in numbers:</a:t>
            </a:r>
          </a:p>
        </p:txBody>
      </p:sp>
      <p:graphicFrame>
        <p:nvGraphicFramePr>
          <p:cNvPr id="5127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893838"/>
              </p:ext>
            </p:extLst>
          </p:nvPr>
        </p:nvGraphicFramePr>
        <p:xfrm>
          <a:off x="5954713" y="3250980"/>
          <a:ext cx="2805112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7" name="Equation" r:id="rId13" imgW="2997000" imgH="685800" progId="Equation.DSMT4">
                  <p:embed/>
                </p:oleObj>
              </mc:Choice>
              <mc:Fallback>
                <p:oleObj name="Equation" r:id="rId13" imgW="2997000" imgH="685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4713" y="3250980"/>
                        <a:ext cx="2805112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6248400" y="3230880"/>
            <a:ext cx="2590800" cy="76200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533400" y="647960"/>
            <a:ext cx="2353529" cy="544630"/>
            <a:chOff x="533400" y="693680"/>
            <a:chExt cx="2353529" cy="544630"/>
          </a:xfrm>
        </p:grpSpPr>
        <p:sp>
          <p:nvSpPr>
            <p:cNvPr id="27" name="TextBox 26"/>
            <p:cNvSpPr txBox="1"/>
            <p:nvPr/>
          </p:nvSpPr>
          <p:spPr>
            <a:xfrm>
              <a:off x="533400" y="838200"/>
              <a:ext cx="23535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A+C</a:t>
              </a:r>
              <a:r>
                <a:rPr lang="en-US" sz="2000" dirty="0" smtClean="0">
                  <a:ea typeface="Meiryo"/>
                </a:rPr>
                <a:t>      D   desired</a:t>
              </a:r>
              <a:endParaRPr lang="en-US" sz="2000" dirty="0" smtClean="0"/>
            </a:p>
          </p:txBody>
        </p:sp>
        <p:sp>
          <p:nvSpPr>
            <p:cNvPr id="28" name="Text Box 59"/>
            <p:cNvSpPr txBox="1">
              <a:spLocks noChangeArrowheads="1"/>
            </p:cNvSpPr>
            <p:nvPr/>
          </p:nvSpPr>
          <p:spPr bwMode="auto">
            <a:xfrm>
              <a:off x="1111470" y="693680"/>
              <a:ext cx="4106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err="1" smtClean="0"/>
                <a:t>k</a:t>
              </a:r>
              <a:r>
                <a:rPr kumimoji="1" lang="en-GB" altLang="zh-TW" i="1" baseline="-25000" dirty="0" err="1" smtClean="0"/>
                <a:t>D</a:t>
              </a:r>
              <a:endParaRPr kumimoji="1" lang="en-GB" altLang="zh-TW" i="1" dirty="0"/>
            </a:p>
          </p:txBody>
        </p:sp>
        <p:sp>
          <p:nvSpPr>
            <p:cNvPr id="29" name="Line 58"/>
            <p:cNvSpPr>
              <a:spLocks noChangeShapeType="1"/>
            </p:cNvSpPr>
            <p:nvPr/>
          </p:nvSpPr>
          <p:spPr bwMode="auto">
            <a:xfrm>
              <a:off x="1153510" y="1024760"/>
              <a:ext cx="3657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33400" y="1086050"/>
            <a:ext cx="2733441" cy="544630"/>
            <a:chOff x="533400" y="693680"/>
            <a:chExt cx="2733441" cy="544630"/>
          </a:xfrm>
        </p:grpSpPr>
        <p:sp>
          <p:nvSpPr>
            <p:cNvPr id="32" name="TextBox 31"/>
            <p:cNvSpPr txBox="1"/>
            <p:nvPr/>
          </p:nvSpPr>
          <p:spPr>
            <a:xfrm>
              <a:off x="533400" y="838200"/>
              <a:ext cx="27334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A+C</a:t>
              </a:r>
              <a:r>
                <a:rPr lang="en-US" sz="2000" dirty="0" smtClean="0">
                  <a:ea typeface="Meiryo"/>
                </a:rPr>
                <a:t>      U</a:t>
              </a:r>
              <a:r>
                <a:rPr lang="en-US" sz="2000" baseline="-25000" dirty="0" smtClean="0">
                  <a:ea typeface="Meiryo"/>
                </a:rPr>
                <a:t>1</a:t>
              </a:r>
              <a:r>
                <a:rPr lang="en-US" sz="2000" dirty="0" smtClean="0">
                  <a:ea typeface="Meiryo"/>
                </a:rPr>
                <a:t>   undesired</a:t>
              </a:r>
              <a:endParaRPr lang="en-US" sz="2000" dirty="0" smtClean="0"/>
            </a:p>
          </p:txBody>
        </p:sp>
        <p:sp>
          <p:nvSpPr>
            <p:cNvPr id="33" name="Text Box 59"/>
            <p:cNvSpPr txBox="1">
              <a:spLocks noChangeArrowheads="1"/>
            </p:cNvSpPr>
            <p:nvPr/>
          </p:nvSpPr>
          <p:spPr bwMode="auto">
            <a:xfrm>
              <a:off x="1058920" y="693680"/>
              <a:ext cx="4956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smtClean="0"/>
                <a:t>k</a:t>
              </a:r>
              <a:r>
                <a:rPr kumimoji="1" lang="en-GB" altLang="zh-TW" i="1" baseline="-25000" dirty="0" smtClean="0"/>
                <a:t>U1</a:t>
              </a:r>
              <a:endParaRPr kumimoji="1" lang="en-GB" altLang="zh-TW" i="1" dirty="0"/>
            </a:p>
          </p:txBody>
        </p:sp>
        <p:sp>
          <p:nvSpPr>
            <p:cNvPr id="34" name="Line 58"/>
            <p:cNvSpPr>
              <a:spLocks noChangeShapeType="1"/>
            </p:cNvSpPr>
            <p:nvPr/>
          </p:nvSpPr>
          <p:spPr bwMode="auto">
            <a:xfrm>
              <a:off x="1153510" y="1045780"/>
              <a:ext cx="3657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-21639" y="4343400"/>
            <a:ext cx="9165639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To </a:t>
            </a:r>
            <a:r>
              <a:rPr lang="en-US" sz="2000" dirty="0">
                <a:solidFill>
                  <a:srgbClr val="7030A0"/>
                </a:solidFill>
              </a:rPr>
              <a:t>maximize the production of the desired </a:t>
            </a:r>
            <a:r>
              <a:rPr lang="en-US" sz="2000" dirty="0" smtClean="0">
                <a:solidFill>
                  <a:srgbClr val="7030A0"/>
                </a:solidFill>
              </a:rPr>
              <a:t>product, </a:t>
            </a:r>
            <a:r>
              <a:rPr lang="en-US" sz="2000" dirty="0">
                <a:solidFill>
                  <a:srgbClr val="7030A0"/>
                </a:solidFill>
              </a:rPr>
              <a:t>the temperature should </a:t>
            </a:r>
            <a:r>
              <a:rPr lang="en-US" sz="2000" dirty="0" smtClean="0">
                <a:solidFill>
                  <a:srgbClr val="7030A0"/>
                </a:solidFill>
              </a:rPr>
              <a:t>be</a:t>
            </a:r>
          </a:p>
          <a:p>
            <a:pPr marL="228600" lvl="1" indent="400050">
              <a:buFontTx/>
              <a:buAutoNum type="alphaLcParenR"/>
            </a:pPr>
            <a:r>
              <a:rPr lang="en-US" sz="2000" dirty="0" smtClean="0"/>
              <a:t>As high as possible </a:t>
            </a:r>
            <a:r>
              <a:rPr lang="en-US" sz="2000" dirty="0"/>
              <a:t>(without </a:t>
            </a:r>
            <a:r>
              <a:rPr lang="en-US" sz="2000" dirty="0" smtClean="0"/>
              <a:t>decomposing </a:t>
            </a:r>
            <a:r>
              <a:rPr lang="en-US" sz="2000" dirty="0"/>
              <a:t>the </a:t>
            </a:r>
            <a:r>
              <a:rPr lang="en-US" sz="2000" dirty="0" smtClean="0"/>
              <a:t>reactant or product)</a:t>
            </a:r>
            <a:endParaRPr lang="en-US" sz="2000" dirty="0"/>
          </a:p>
          <a:p>
            <a:pPr marL="228600" lvl="1" indent="400050">
              <a:buFontTx/>
              <a:buAutoNum type="alphaLcParenR"/>
            </a:pPr>
            <a:r>
              <a:rPr lang="en-US" sz="2000" dirty="0" smtClean="0"/>
              <a:t>Neither very high or very low</a:t>
            </a:r>
          </a:p>
          <a:p>
            <a:pPr marL="228600" lvl="1" indent="400050">
              <a:buFontTx/>
              <a:buAutoNum type="alphaLcParenR"/>
            </a:pPr>
            <a:r>
              <a:rPr lang="en-US" sz="2000" dirty="0" smtClean="0"/>
              <a:t>As low as possible (but not so low the rate = 0)</a:t>
            </a:r>
          </a:p>
          <a:p>
            <a:pPr marL="228600" lvl="1" indent="400050">
              <a:buFontTx/>
              <a:buAutoNum type="alphaLcParenR"/>
            </a:pPr>
            <a:r>
              <a:rPr lang="en-US" sz="2000" dirty="0" smtClean="0"/>
              <a:t>Doesn’t matter, T doesn’t </a:t>
            </a:r>
            <a:r>
              <a:rPr lang="en-US" sz="2000" dirty="0"/>
              <a:t>affect the </a:t>
            </a:r>
            <a:r>
              <a:rPr lang="en-US" sz="2000" dirty="0" smtClean="0"/>
              <a:t>selectivity</a:t>
            </a:r>
            <a:endParaRPr lang="en-US" sz="2000" dirty="0"/>
          </a:p>
          <a:p>
            <a:pPr marL="228600" lvl="1" indent="400050">
              <a:buFontTx/>
              <a:buAutoNum type="alphaLcParenR"/>
            </a:pPr>
            <a:r>
              <a:rPr lang="en-US" sz="2000" dirty="0" smtClean="0"/>
              <a:t>Not enough info to answer the question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28600" y="4701541"/>
            <a:ext cx="8001000" cy="3047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3951062"/>
              </p:ext>
            </p:extLst>
          </p:nvPr>
        </p:nvGraphicFramePr>
        <p:xfrm>
          <a:off x="5379720" y="1529745"/>
          <a:ext cx="1447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8" name="Equation" r:id="rId15" imgW="1447560" imgH="647640" progId="Equation.DSMT4">
                  <p:embed/>
                </p:oleObj>
              </mc:Choice>
              <mc:Fallback>
                <p:oleObj name="Equation" r:id="rId15" imgW="1447560" imgH="647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9720" y="1529745"/>
                        <a:ext cx="1447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Rectangle 39"/>
          <p:cNvSpPr/>
          <p:nvPr/>
        </p:nvSpPr>
        <p:spPr>
          <a:xfrm>
            <a:off x="4754880" y="792480"/>
            <a:ext cx="542071" cy="20005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030A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623811" y="707886"/>
            <a:ext cx="377190" cy="271154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97328" y="647960"/>
            <a:ext cx="5261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7030A0"/>
                </a:solidFill>
              </a:rPr>
              <a:t>E/R</a:t>
            </a:r>
          </a:p>
        </p:txBody>
      </p:sp>
      <p:cxnSp>
        <p:nvCxnSpPr>
          <p:cNvPr id="6" name="Straight Arrow Connector 5"/>
          <p:cNvCxnSpPr>
            <a:stCxn id="3" idx="1"/>
          </p:cNvCxnSpPr>
          <p:nvPr/>
        </p:nvCxnSpPr>
        <p:spPr>
          <a:xfrm flipH="1">
            <a:off x="5410200" y="817237"/>
            <a:ext cx="787128" cy="26226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3" idx="3"/>
          </p:cNvCxnSpPr>
          <p:nvPr/>
        </p:nvCxnSpPr>
        <p:spPr>
          <a:xfrm flipV="1">
            <a:off x="6723434" y="792480"/>
            <a:ext cx="744166" cy="24757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6198399" y="5112841"/>
            <a:ext cx="2690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E</a:t>
            </a:r>
            <a:r>
              <a:rPr lang="en-US" baseline="-25000" dirty="0" smtClean="0">
                <a:solidFill>
                  <a:srgbClr val="7030A0"/>
                </a:solidFill>
              </a:rPr>
              <a:t>D</a:t>
            </a:r>
            <a:r>
              <a:rPr lang="en-US" dirty="0" smtClean="0">
                <a:solidFill>
                  <a:srgbClr val="7030A0"/>
                </a:solidFill>
              </a:rPr>
              <a:t> &gt; E</a:t>
            </a:r>
            <a:r>
              <a:rPr lang="en-US" baseline="-25000" dirty="0" smtClean="0">
                <a:solidFill>
                  <a:srgbClr val="7030A0"/>
                </a:solidFill>
              </a:rPr>
              <a:t>U</a:t>
            </a:r>
            <a:r>
              <a:rPr lang="en-US" dirty="0" smtClean="0">
                <a:solidFill>
                  <a:srgbClr val="7030A0"/>
                </a:solidFill>
              </a:rPr>
              <a:t>, so use higher 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0" dur="1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91" dur="1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92" dur="1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1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5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6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7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8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9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23" grpId="0" animBg="1"/>
      <p:bldP spid="38" grpId="0" animBg="1"/>
      <p:bldP spid="39" grpId="0" animBg="1"/>
      <p:bldP spid="40" grpId="0" animBg="1"/>
      <p:bldP spid="41" grpId="0" animBg="1"/>
      <p:bldP spid="3" grpId="0"/>
      <p:bldP spid="42" grpId="0" build="allAtOnce"/>
      <p:bldP spid="42" grpId="1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5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094828"/>
              </p:ext>
            </p:extLst>
          </p:nvPr>
        </p:nvGraphicFramePr>
        <p:xfrm>
          <a:off x="3135852" y="2028825"/>
          <a:ext cx="4232275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89" name="Equation" r:id="rId3" imgW="4520880" imgH="1028520" progId="Equation.DSMT4">
                  <p:embed/>
                </p:oleObj>
              </mc:Choice>
              <mc:Fallback>
                <p:oleObj name="Equation" r:id="rId3" imgW="4520880" imgH="1028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5852" y="2028825"/>
                        <a:ext cx="4232275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2400" y="0"/>
            <a:ext cx="853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What reactor/reactors scheme and conditions would you use to maximize the selectivity parameters for the following parallel reaction?</a:t>
            </a:r>
          </a:p>
        </p:txBody>
      </p:sp>
      <p:graphicFrame>
        <p:nvGraphicFramePr>
          <p:cNvPr id="1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8479096"/>
              </p:ext>
            </p:extLst>
          </p:nvPr>
        </p:nvGraphicFramePr>
        <p:xfrm>
          <a:off x="3605213" y="787400"/>
          <a:ext cx="257810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90" name="Equation" r:id="rId5" imgW="2679480" imgH="634680" progId="Equation.DSMT4">
                  <p:embed/>
                </p:oleObj>
              </mc:Choice>
              <mc:Fallback>
                <p:oleObj name="Equation" r:id="rId5" imgW="2679480" imgH="634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5213" y="787400"/>
                        <a:ext cx="2578100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150342"/>
              </p:ext>
            </p:extLst>
          </p:nvPr>
        </p:nvGraphicFramePr>
        <p:xfrm>
          <a:off x="6534150" y="768350"/>
          <a:ext cx="2200275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91" name="Equation" r:id="rId7" imgW="2298600" imgH="685800" progId="Equation.DSMT4">
                  <p:embed/>
                </p:oleObj>
              </mc:Choice>
              <mc:Fallback>
                <p:oleObj name="Equation" r:id="rId7" imgW="22986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4150" y="768350"/>
                        <a:ext cx="2200275" cy="677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8886783"/>
              </p:ext>
            </p:extLst>
          </p:nvPr>
        </p:nvGraphicFramePr>
        <p:xfrm>
          <a:off x="1905000" y="2306807"/>
          <a:ext cx="117792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92" name="Equation" r:id="rId9" imgW="1257120" imgH="749160" progId="Equation.DSMT4">
                  <p:embed/>
                </p:oleObj>
              </mc:Choice>
              <mc:Fallback>
                <p:oleObj name="Equation" r:id="rId9" imgW="1257120" imgH="749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306807"/>
                        <a:ext cx="1177925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56107" y="1630680"/>
            <a:ext cx="28680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Need to maximize S</a:t>
            </a:r>
            <a:r>
              <a:rPr lang="en-US" sz="2000" baseline="-25000" dirty="0" smtClean="0">
                <a:solidFill>
                  <a:srgbClr val="0000FF"/>
                </a:solidFill>
              </a:rPr>
              <a:t>D/U1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5126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204261"/>
              </p:ext>
            </p:extLst>
          </p:nvPr>
        </p:nvGraphicFramePr>
        <p:xfrm>
          <a:off x="1570832" y="3174780"/>
          <a:ext cx="418465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93" name="Equation" r:id="rId11" imgW="4470120" imgH="787320" progId="Equation.DSMT4">
                  <p:embed/>
                </p:oleObj>
              </mc:Choice>
              <mc:Fallback>
                <p:oleObj name="Equation" r:id="rId11" imgW="447012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832" y="3174780"/>
                        <a:ext cx="4184650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228600" y="325098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Plug in numbers:</a:t>
            </a:r>
          </a:p>
        </p:txBody>
      </p:sp>
      <p:graphicFrame>
        <p:nvGraphicFramePr>
          <p:cNvPr id="5127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324960"/>
              </p:ext>
            </p:extLst>
          </p:nvPr>
        </p:nvGraphicFramePr>
        <p:xfrm>
          <a:off x="5954713" y="3250980"/>
          <a:ext cx="2805112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94" name="Equation" r:id="rId13" imgW="2997000" imgH="685800" progId="Equation.DSMT4">
                  <p:embed/>
                </p:oleObj>
              </mc:Choice>
              <mc:Fallback>
                <p:oleObj name="Equation" r:id="rId13" imgW="29970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4713" y="3250980"/>
                        <a:ext cx="2805112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6248400" y="3230880"/>
            <a:ext cx="2590800" cy="76200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533400" y="647960"/>
            <a:ext cx="2353529" cy="544630"/>
            <a:chOff x="533400" y="693680"/>
            <a:chExt cx="2353529" cy="544630"/>
          </a:xfrm>
        </p:grpSpPr>
        <p:sp>
          <p:nvSpPr>
            <p:cNvPr id="27" name="TextBox 26"/>
            <p:cNvSpPr txBox="1"/>
            <p:nvPr/>
          </p:nvSpPr>
          <p:spPr>
            <a:xfrm>
              <a:off x="533400" y="838200"/>
              <a:ext cx="23535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A+C</a:t>
              </a:r>
              <a:r>
                <a:rPr lang="en-US" sz="2000" dirty="0" smtClean="0">
                  <a:ea typeface="Meiryo"/>
                </a:rPr>
                <a:t>      D   desired</a:t>
              </a:r>
              <a:endParaRPr lang="en-US" sz="2000" dirty="0" smtClean="0"/>
            </a:p>
          </p:txBody>
        </p:sp>
        <p:sp>
          <p:nvSpPr>
            <p:cNvPr id="28" name="Text Box 59"/>
            <p:cNvSpPr txBox="1">
              <a:spLocks noChangeArrowheads="1"/>
            </p:cNvSpPr>
            <p:nvPr/>
          </p:nvSpPr>
          <p:spPr bwMode="auto">
            <a:xfrm>
              <a:off x="1111470" y="693680"/>
              <a:ext cx="4106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err="1" smtClean="0"/>
                <a:t>k</a:t>
              </a:r>
              <a:r>
                <a:rPr kumimoji="1" lang="en-GB" altLang="zh-TW" i="1" baseline="-25000" dirty="0" err="1" smtClean="0"/>
                <a:t>D</a:t>
              </a:r>
              <a:endParaRPr kumimoji="1" lang="en-GB" altLang="zh-TW" i="1" dirty="0"/>
            </a:p>
          </p:txBody>
        </p:sp>
        <p:sp>
          <p:nvSpPr>
            <p:cNvPr id="29" name="Line 58"/>
            <p:cNvSpPr>
              <a:spLocks noChangeShapeType="1"/>
            </p:cNvSpPr>
            <p:nvPr/>
          </p:nvSpPr>
          <p:spPr bwMode="auto">
            <a:xfrm>
              <a:off x="1153510" y="1024760"/>
              <a:ext cx="3657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33400" y="1086050"/>
            <a:ext cx="2733441" cy="544630"/>
            <a:chOff x="533400" y="693680"/>
            <a:chExt cx="2733441" cy="544630"/>
          </a:xfrm>
        </p:grpSpPr>
        <p:sp>
          <p:nvSpPr>
            <p:cNvPr id="32" name="TextBox 31"/>
            <p:cNvSpPr txBox="1"/>
            <p:nvPr/>
          </p:nvSpPr>
          <p:spPr>
            <a:xfrm>
              <a:off x="533400" y="838200"/>
              <a:ext cx="27334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A+C</a:t>
              </a:r>
              <a:r>
                <a:rPr lang="en-US" sz="2000" dirty="0" smtClean="0">
                  <a:ea typeface="Meiryo"/>
                </a:rPr>
                <a:t>      U</a:t>
              </a:r>
              <a:r>
                <a:rPr lang="en-US" sz="2000" baseline="-25000" dirty="0" smtClean="0">
                  <a:ea typeface="Meiryo"/>
                </a:rPr>
                <a:t>1</a:t>
              </a:r>
              <a:r>
                <a:rPr lang="en-US" sz="2000" dirty="0" smtClean="0">
                  <a:ea typeface="Meiryo"/>
                </a:rPr>
                <a:t>   undesired</a:t>
              </a:r>
              <a:endParaRPr lang="en-US" sz="2000" dirty="0" smtClean="0"/>
            </a:p>
          </p:txBody>
        </p:sp>
        <p:sp>
          <p:nvSpPr>
            <p:cNvPr id="33" name="Text Box 59"/>
            <p:cNvSpPr txBox="1">
              <a:spLocks noChangeArrowheads="1"/>
            </p:cNvSpPr>
            <p:nvPr/>
          </p:nvSpPr>
          <p:spPr bwMode="auto">
            <a:xfrm>
              <a:off x="1058920" y="693680"/>
              <a:ext cx="4956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smtClean="0"/>
                <a:t>k</a:t>
              </a:r>
              <a:r>
                <a:rPr kumimoji="1" lang="en-GB" altLang="zh-TW" i="1" baseline="-25000" dirty="0" smtClean="0"/>
                <a:t>U1</a:t>
              </a:r>
              <a:endParaRPr kumimoji="1" lang="en-GB" altLang="zh-TW" i="1" dirty="0"/>
            </a:p>
          </p:txBody>
        </p:sp>
        <p:sp>
          <p:nvSpPr>
            <p:cNvPr id="34" name="Line 58"/>
            <p:cNvSpPr>
              <a:spLocks noChangeShapeType="1"/>
            </p:cNvSpPr>
            <p:nvPr/>
          </p:nvSpPr>
          <p:spPr bwMode="auto">
            <a:xfrm>
              <a:off x="1153510" y="1045780"/>
              <a:ext cx="3657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-21639" y="4343400"/>
            <a:ext cx="91656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To </a:t>
            </a:r>
            <a:r>
              <a:rPr lang="en-US" sz="2000" dirty="0">
                <a:solidFill>
                  <a:srgbClr val="7030A0"/>
                </a:solidFill>
              </a:rPr>
              <a:t>maximize the production of the desired </a:t>
            </a:r>
            <a:r>
              <a:rPr lang="en-US" sz="2000" dirty="0" smtClean="0">
                <a:solidFill>
                  <a:srgbClr val="7030A0"/>
                </a:solidFill>
              </a:rPr>
              <a:t>product, C</a:t>
            </a:r>
            <a:r>
              <a:rPr lang="en-US" sz="2000" baseline="-25000" dirty="0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 should be</a:t>
            </a:r>
          </a:p>
          <a:p>
            <a:pPr marL="228600" lvl="1" indent="400050">
              <a:buFontTx/>
              <a:buAutoNum type="alphaLcParenR"/>
            </a:pPr>
            <a:r>
              <a:rPr lang="en-US" sz="2000" dirty="0" smtClean="0"/>
              <a:t>As high as possible </a:t>
            </a:r>
          </a:p>
          <a:p>
            <a:pPr marL="228600" lvl="1" indent="400050">
              <a:buFontTx/>
              <a:buAutoNum type="alphaLcParenR"/>
            </a:pPr>
            <a:r>
              <a:rPr lang="en-US" sz="2000" dirty="0" smtClean="0"/>
              <a:t>Neither very high or very low</a:t>
            </a:r>
          </a:p>
          <a:p>
            <a:pPr marL="228600" lvl="1" indent="400050">
              <a:buFontTx/>
              <a:buAutoNum type="alphaLcParenR"/>
            </a:pPr>
            <a:r>
              <a:rPr lang="en-US" sz="2000" dirty="0" smtClean="0"/>
              <a:t>As low as possible </a:t>
            </a:r>
          </a:p>
          <a:p>
            <a:pPr marL="228600" lvl="1" indent="400050">
              <a:buFontTx/>
              <a:buAutoNum type="alphaLcParenR"/>
            </a:pPr>
            <a:r>
              <a:rPr lang="en-US" sz="2000" dirty="0" smtClean="0"/>
              <a:t>Doesn’t matter, C</a:t>
            </a:r>
            <a:r>
              <a:rPr lang="en-US" sz="2000" baseline="-25000" dirty="0" smtClean="0"/>
              <a:t>A </a:t>
            </a:r>
            <a:r>
              <a:rPr lang="en-US" sz="2000" dirty="0" smtClean="0"/>
              <a:t>doesn’t affect the selectivity</a:t>
            </a:r>
          </a:p>
          <a:p>
            <a:pPr marL="228600" lvl="1" indent="400050">
              <a:buFontTx/>
              <a:buAutoNum type="alphaLcParenR"/>
            </a:pPr>
            <a:r>
              <a:rPr lang="en-US" sz="2000" dirty="0" smtClean="0"/>
              <a:t>Not enough info to answer the question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28600" y="5341621"/>
            <a:ext cx="2819400" cy="3047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3948678"/>
              </p:ext>
            </p:extLst>
          </p:nvPr>
        </p:nvGraphicFramePr>
        <p:xfrm>
          <a:off x="5379720" y="1529745"/>
          <a:ext cx="1447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95" name="Equation" r:id="rId15" imgW="1447560" imgH="647640" progId="Equation.DSMT4">
                  <p:embed/>
                </p:oleObj>
              </mc:Choice>
              <mc:Fallback>
                <p:oleObj name="Equation" r:id="rId15" imgW="1447560" imgH="647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9720" y="1529745"/>
                        <a:ext cx="1447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4121195" y="4814530"/>
            <a:ext cx="47180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>
                <a:solidFill>
                  <a:srgbClr val="7030A0"/>
                </a:solidFill>
              </a:rPr>
              <a:t>α</a:t>
            </a:r>
            <a:r>
              <a:rPr lang="en-US" baseline="-25000" dirty="0" smtClean="0">
                <a:solidFill>
                  <a:srgbClr val="7030A0"/>
                </a:solidFill>
              </a:rPr>
              <a:t>D</a:t>
            </a:r>
            <a:r>
              <a:rPr lang="en-US" dirty="0" smtClean="0">
                <a:solidFill>
                  <a:srgbClr val="7030A0"/>
                </a:solidFill>
              </a:rPr>
              <a:t> &lt; </a:t>
            </a:r>
            <a:r>
              <a:rPr lang="el-GR" dirty="0" smtClean="0">
                <a:solidFill>
                  <a:srgbClr val="7030A0"/>
                </a:solidFill>
              </a:rPr>
              <a:t>α</a:t>
            </a:r>
            <a:r>
              <a:rPr lang="en-US" baseline="-25000" dirty="0" smtClean="0">
                <a:solidFill>
                  <a:srgbClr val="7030A0"/>
                </a:solidFill>
              </a:rPr>
              <a:t>U1</a:t>
            </a:r>
            <a:r>
              <a:rPr lang="en-US" dirty="0" smtClean="0">
                <a:solidFill>
                  <a:srgbClr val="7030A0"/>
                </a:solidFill>
              </a:rPr>
              <a:t>, so high </a:t>
            </a:r>
            <a:r>
              <a:rPr lang="en-US" dirty="0">
                <a:solidFill>
                  <a:srgbClr val="7030A0"/>
                </a:solidFill>
              </a:rPr>
              <a:t>C</a:t>
            </a:r>
            <a:r>
              <a:rPr lang="en-US" baseline="-25000" dirty="0">
                <a:solidFill>
                  <a:srgbClr val="7030A0"/>
                </a:solidFill>
              </a:rPr>
              <a:t>A</a:t>
            </a:r>
            <a:r>
              <a:rPr lang="en-US" dirty="0">
                <a:solidFill>
                  <a:srgbClr val="7030A0"/>
                </a:solidFill>
              </a:rPr>
              <a:t> favors </a:t>
            </a:r>
            <a:r>
              <a:rPr lang="en-US" u="sng" dirty="0">
                <a:solidFill>
                  <a:srgbClr val="7030A0"/>
                </a:solidFill>
              </a:rPr>
              <a:t>undesired</a:t>
            </a:r>
            <a:r>
              <a:rPr lang="en-US" dirty="0">
                <a:solidFill>
                  <a:srgbClr val="7030A0"/>
                </a:solidFill>
              </a:rPr>
              <a:t> product formation </a:t>
            </a:r>
            <a:r>
              <a:rPr lang="en-US" dirty="0" smtClean="0">
                <a:solidFill>
                  <a:srgbClr val="7030A0"/>
                </a:solidFill>
              </a:rPr>
              <a:t>(</a:t>
            </a:r>
            <a:r>
              <a:rPr lang="en-US" dirty="0">
                <a:solidFill>
                  <a:srgbClr val="7030A0"/>
                </a:solidFill>
              </a:rPr>
              <a:t>keep C</a:t>
            </a:r>
            <a:r>
              <a:rPr lang="en-US" baseline="-25000" dirty="0">
                <a:solidFill>
                  <a:srgbClr val="7030A0"/>
                </a:solidFill>
              </a:rPr>
              <a:t>A</a:t>
            </a:r>
            <a:r>
              <a:rPr lang="en-US" dirty="0">
                <a:solidFill>
                  <a:srgbClr val="7030A0"/>
                </a:solidFill>
              </a:rPr>
              <a:t> low</a:t>
            </a:r>
            <a:r>
              <a:rPr lang="en-US" dirty="0" smtClean="0">
                <a:solidFill>
                  <a:srgbClr val="7030A0"/>
                </a:solidFill>
              </a:rPr>
              <a:t>)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238750" y="1011877"/>
            <a:ext cx="609600" cy="41874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030A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970520" y="1041582"/>
            <a:ext cx="347472" cy="343433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99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24" grpId="1" build="allAtOnce"/>
      <p:bldP spid="25" grpId="0" animBg="1"/>
      <p:bldP spid="2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5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480013"/>
              </p:ext>
            </p:extLst>
          </p:nvPr>
        </p:nvGraphicFramePr>
        <p:xfrm>
          <a:off x="3135852" y="2028825"/>
          <a:ext cx="4232275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4" name="Equation" r:id="rId3" imgW="4520880" imgH="1028520" progId="Equation.DSMT4">
                  <p:embed/>
                </p:oleObj>
              </mc:Choice>
              <mc:Fallback>
                <p:oleObj name="Equation" r:id="rId3" imgW="4520880" imgH="1028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5852" y="2028825"/>
                        <a:ext cx="4232275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04800" y="0"/>
            <a:ext cx="853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What reactor/reactors scheme and conditions would you use to maximize the selectivity parameters for the following parallel reaction?</a:t>
            </a:r>
          </a:p>
        </p:txBody>
      </p:sp>
      <p:graphicFrame>
        <p:nvGraphicFramePr>
          <p:cNvPr id="1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928798"/>
              </p:ext>
            </p:extLst>
          </p:nvPr>
        </p:nvGraphicFramePr>
        <p:xfrm>
          <a:off x="3617019" y="787880"/>
          <a:ext cx="2554287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5" name="Equation" r:id="rId5" imgW="2654280" imgH="634680" progId="Equation.DSMT4">
                  <p:embed/>
                </p:oleObj>
              </mc:Choice>
              <mc:Fallback>
                <p:oleObj name="Equation" r:id="rId5" imgW="2654280" imgH="634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019" y="787880"/>
                        <a:ext cx="2554287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0033618"/>
              </p:ext>
            </p:extLst>
          </p:nvPr>
        </p:nvGraphicFramePr>
        <p:xfrm>
          <a:off x="6545263" y="768830"/>
          <a:ext cx="2176462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6" name="Equation" r:id="rId7" imgW="2273040" imgH="685800" progId="Equation.DSMT4">
                  <p:embed/>
                </p:oleObj>
              </mc:Choice>
              <mc:Fallback>
                <p:oleObj name="Equation" r:id="rId7" imgW="22730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5263" y="768830"/>
                        <a:ext cx="2176462" cy="677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533465"/>
              </p:ext>
            </p:extLst>
          </p:nvPr>
        </p:nvGraphicFramePr>
        <p:xfrm>
          <a:off x="1905000" y="2306807"/>
          <a:ext cx="117792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7" name="Equation" r:id="rId9" imgW="1257120" imgH="749160" progId="Equation.DSMT4">
                  <p:embed/>
                </p:oleObj>
              </mc:Choice>
              <mc:Fallback>
                <p:oleObj name="Equation" r:id="rId9" imgW="1257120" imgH="749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306807"/>
                        <a:ext cx="1177925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56107" y="1630680"/>
            <a:ext cx="28680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Need to maximize S</a:t>
            </a:r>
            <a:r>
              <a:rPr lang="en-US" sz="2000" baseline="-25000" dirty="0" smtClean="0">
                <a:solidFill>
                  <a:srgbClr val="0000FF"/>
                </a:solidFill>
              </a:rPr>
              <a:t>D/U1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5126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0996869"/>
              </p:ext>
            </p:extLst>
          </p:nvPr>
        </p:nvGraphicFramePr>
        <p:xfrm>
          <a:off x="1570832" y="3174780"/>
          <a:ext cx="418465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8" name="Equation" r:id="rId11" imgW="4470120" imgH="787320" progId="Equation.DSMT4">
                  <p:embed/>
                </p:oleObj>
              </mc:Choice>
              <mc:Fallback>
                <p:oleObj name="Equation" r:id="rId11" imgW="447012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832" y="3174780"/>
                        <a:ext cx="4184650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228600" y="325098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Plug in numbers:</a:t>
            </a:r>
          </a:p>
        </p:txBody>
      </p:sp>
      <p:graphicFrame>
        <p:nvGraphicFramePr>
          <p:cNvPr id="5127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836776"/>
              </p:ext>
            </p:extLst>
          </p:nvPr>
        </p:nvGraphicFramePr>
        <p:xfrm>
          <a:off x="5954713" y="3250980"/>
          <a:ext cx="2805112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9" name="Equation" r:id="rId13" imgW="2997000" imgH="685800" progId="Equation.DSMT4">
                  <p:embed/>
                </p:oleObj>
              </mc:Choice>
              <mc:Fallback>
                <p:oleObj name="Equation" r:id="rId13" imgW="29970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4713" y="3250980"/>
                        <a:ext cx="2805112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6248400" y="3230880"/>
            <a:ext cx="2590800" cy="76200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" y="39624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Since E</a:t>
            </a:r>
            <a:r>
              <a:rPr lang="en-US" sz="2000" baseline="-25000" dirty="0" smtClean="0"/>
              <a:t>D</a:t>
            </a:r>
            <a:r>
              <a:rPr lang="en-US" sz="2000" dirty="0" smtClean="0"/>
              <a:t>&gt;E</a:t>
            </a:r>
            <a:r>
              <a:rPr lang="en-US" sz="2000" baseline="-25000" dirty="0" smtClean="0"/>
              <a:t>U1</a:t>
            </a:r>
            <a:r>
              <a:rPr lang="en-US" sz="2000" dirty="0" smtClean="0"/>
              <a:t>, </a:t>
            </a:r>
            <a:r>
              <a:rPr lang="en-US" sz="2000" dirty="0" err="1" smtClean="0"/>
              <a:t>k</a:t>
            </a:r>
            <a:r>
              <a:rPr lang="en-US" sz="2000" baseline="-25000" dirty="0" err="1" smtClean="0"/>
              <a:t>D</a:t>
            </a:r>
            <a:r>
              <a:rPr lang="en-US" sz="2000" dirty="0" smtClean="0"/>
              <a:t> increases faster than k</a:t>
            </a:r>
            <a:r>
              <a:rPr lang="en-US" sz="2000" baseline="-25000" dirty="0" smtClean="0"/>
              <a:t>U1</a:t>
            </a:r>
            <a:r>
              <a:rPr lang="en-US" sz="2000" dirty="0" smtClean="0"/>
              <a:t> as the temperature increases 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" y="4788602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2000" dirty="0" err="1" smtClean="0">
                <a:latin typeface="Symbol" pitchFamily="18" charset="2"/>
              </a:rPr>
              <a:t>a</a:t>
            </a:r>
            <a:r>
              <a:rPr lang="en-US" sz="2000" baseline="-25000" dirty="0" err="1" smtClean="0"/>
              <a:t>D</a:t>
            </a:r>
            <a:r>
              <a:rPr lang="en-US" sz="2000" dirty="0" smtClean="0"/>
              <a:t>&lt;</a:t>
            </a:r>
            <a:r>
              <a:rPr lang="en-US" sz="2000" dirty="0" smtClean="0">
                <a:latin typeface="Symbol" pitchFamily="18" charset="2"/>
              </a:rPr>
              <a:t>a</a:t>
            </a:r>
            <a:r>
              <a:rPr lang="en-US" sz="2000" baseline="-25000" dirty="0" smtClean="0"/>
              <a:t>U1</a:t>
            </a:r>
            <a:r>
              <a:rPr lang="en-US" sz="2000" dirty="0" smtClean="0"/>
              <a:t>, keep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low to maximize C</a:t>
            </a:r>
            <a:r>
              <a:rPr lang="en-US" sz="2000" baseline="-25000" dirty="0" smtClean="0"/>
              <a:t>D</a:t>
            </a:r>
            <a:r>
              <a:rPr lang="en-US" sz="2000" dirty="0" smtClean="0"/>
              <a:t> with respect to C</a:t>
            </a:r>
            <a:r>
              <a:rPr lang="en-US" sz="2000" baseline="-25000" dirty="0" smtClean="0"/>
              <a:t>U1</a:t>
            </a:r>
            <a:endParaRPr lang="en-US" sz="2000" dirty="0" smtClean="0"/>
          </a:p>
        </p:txBody>
      </p:sp>
      <p:sp>
        <p:nvSpPr>
          <p:cNvPr id="26" name="TextBox 25"/>
          <p:cNvSpPr txBox="1"/>
          <p:nvPr/>
        </p:nvSpPr>
        <p:spPr>
          <a:xfrm>
            <a:off x="0" y="5201703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2000" dirty="0" err="1" smtClean="0">
                <a:solidFill>
                  <a:srgbClr val="7030A0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D</a:t>
            </a:r>
            <a:r>
              <a:rPr lang="en-US" sz="2000" dirty="0" smtClean="0">
                <a:solidFill>
                  <a:srgbClr val="7030A0"/>
                </a:solidFill>
              </a:rPr>
              <a:t> and r</a:t>
            </a:r>
            <a:r>
              <a:rPr lang="en-US" sz="2000" baseline="-25000" dirty="0" smtClean="0">
                <a:solidFill>
                  <a:srgbClr val="7030A0"/>
                </a:solidFill>
              </a:rPr>
              <a:t>U1</a:t>
            </a:r>
            <a:r>
              <a:rPr lang="en-US" sz="2000" dirty="0" smtClean="0">
                <a:solidFill>
                  <a:srgbClr val="7030A0"/>
                </a:solidFill>
              </a:rPr>
              <a:t> are 1</a:t>
            </a:r>
            <a:r>
              <a:rPr lang="en-US" sz="2000" baseline="30000" dirty="0" smtClean="0">
                <a:solidFill>
                  <a:srgbClr val="7030A0"/>
                </a:solidFill>
              </a:rPr>
              <a:t>st</a:t>
            </a:r>
            <a:r>
              <a:rPr lang="en-US" sz="2000" dirty="0" smtClean="0">
                <a:solidFill>
                  <a:srgbClr val="7030A0"/>
                </a:solidFill>
              </a:rPr>
              <a:t> order in C</a:t>
            </a:r>
            <a:r>
              <a:rPr lang="en-US" sz="2000" baseline="-25000" dirty="0" smtClean="0">
                <a:solidFill>
                  <a:srgbClr val="7030A0"/>
                </a:solidFill>
              </a:rPr>
              <a:t>C</a:t>
            </a:r>
            <a:r>
              <a:rPr lang="en-US" sz="2000" dirty="0" smtClean="0">
                <a:solidFill>
                  <a:srgbClr val="7030A0"/>
                </a:solidFill>
              </a:rPr>
              <a:t>, so changing C</a:t>
            </a:r>
            <a:r>
              <a:rPr lang="en-US" sz="2000" baseline="-25000" dirty="0" smtClean="0">
                <a:solidFill>
                  <a:srgbClr val="7030A0"/>
                </a:solidFill>
              </a:rPr>
              <a:t>C</a:t>
            </a:r>
            <a:r>
              <a:rPr lang="en-US" sz="2000" dirty="0" smtClean="0">
                <a:solidFill>
                  <a:srgbClr val="7030A0"/>
                </a:solidFill>
              </a:rPr>
              <a:t> does not influence selectivity  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533400" y="647960"/>
            <a:ext cx="2353529" cy="544630"/>
            <a:chOff x="533400" y="693680"/>
            <a:chExt cx="2353529" cy="544630"/>
          </a:xfrm>
        </p:grpSpPr>
        <p:sp>
          <p:nvSpPr>
            <p:cNvPr id="27" name="TextBox 26"/>
            <p:cNvSpPr txBox="1"/>
            <p:nvPr/>
          </p:nvSpPr>
          <p:spPr>
            <a:xfrm>
              <a:off x="533400" y="838200"/>
              <a:ext cx="23535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A+C</a:t>
              </a:r>
              <a:r>
                <a:rPr lang="en-US" sz="2000" dirty="0" smtClean="0">
                  <a:ea typeface="Meiryo"/>
                </a:rPr>
                <a:t>      D   desired</a:t>
              </a:r>
              <a:endParaRPr lang="en-US" sz="2000" dirty="0" smtClean="0"/>
            </a:p>
          </p:txBody>
        </p:sp>
        <p:sp>
          <p:nvSpPr>
            <p:cNvPr id="28" name="Text Box 59"/>
            <p:cNvSpPr txBox="1">
              <a:spLocks noChangeArrowheads="1"/>
            </p:cNvSpPr>
            <p:nvPr/>
          </p:nvSpPr>
          <p:spPr bwMode="auto">
            <a:xfrm>
              <a:off x="1111470" y="693680"/>
              <a:ext cx="4106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err="1" smtClean="0"/>
                <a:t>k</a:t>
              </a:r>
              <a:r>
                <a:rPr kumimoji="1" lang="en-GB" altLang="zh-TW" i="1" baseline="-25000" dirty="0" err="1" smtClean="0"/>
                <a:t>D</a:t>
              </a:r>
              <a:endParaRPr kumimoji="1" lang="en-GB" altLang="zh-TW" i="1" dirty="0"/>
            </a:p>
          </p:txBody>
        </p:sp>
        <p:sp>
          <p:nvSpPr>
            <p:cNvPr id="29" name="Line 58"/>
            <p:cNvSpPr>
              <a:spLocks noChangeShapeType="1"/>
            </p:cNvSpPr>
            <p:nvPr/>
          </p:nvSpPr>
          <p:spPr bwMode="auto">
            <a:xfrm>
              <a:off x="1153510" y="1024760"/>
              <a:ext cx="3657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33400" y="1086050"/>
            <a:ext cx="2733441" cy="544630"/>
            <a:chOff x="533400" y="693680"/>
            <a:chExt cx="2733441" cy="544630"/>
          </a:xfrm>
        </p:grpSpPr>
        <p:sp>
          <p:nvSpPr>
            <p:cNvPr id="32" name="TextBox 31"/>
            <p:cNvSpPr txBox="1"/>
            <p:nvPr/>
          </p:nvSpPr>
          <p:spPr>
            <a:xfrm>
              <a:off x="533400" y="838200"/>
              <a:ext cx="27334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A+C</a:t>
              </a:r>
              <a:r>
                <a:rPr lang="en-US" sz="2000" dirty="0" smtClean="0">
                  <a:ea typeface="Meiryo"/>
                </a:rPr>
                <a:t>      U</a:t>
              </a:r>
              <a:r>
                <a:rPr lang="en-US" sz="2000" baseline="-25000" dirty="0" smtClean="0">
                  <a:ea typeface="Meiryo"/>
                </a:rPr>
                <a:t>1</a:t>
              </a:r>
              <a:r>
                <a:rPr lang="en-US" sz="2000" dirty="0" smtClean="0">
                  <a:ea typeface="Meiryo"/>
                </a:rPr>
                <a:t>   undesired</a:t>
              </a:r>
              <a:endParaRPr lang="en-US" sz="2000" dirty="0" smtClean="0"/>
            </a:p>
          </p:txBody>
        </p:sp>
        <p:sp>
          <p:nvSpPr>
            <p:cNvPr id="33" name="Text Box 59"/>
            <p:cNvSpPr txBox="1">
              <a:spLocks noChangeArrowheads="1"/>
            </p:cNvSpPr>
            <p:nvPr/>
          </p:nvSpPr>
          <p:spPr bwMode="auto">
            <a:xfrm>
              <a:off x="1058920" y="693680"/>
              <a:ext cx="4956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smtClean="0"/>
                <a:t>k</a:t>
              </a:r>
              <a:r>
                <a:rPr kumimoji="1" lang="en-GB" altLang="zh-TW" i="1" baseline="-25000" dirty="0" smtClean="0"/>
                <a:t>U1</a:t>
              </a:r>
              <a:endParaRPr kumimoji="1" lang="en-GB" altLang="zh-TW" i="1" dirty="0"/>
            </a:p>
          </p:txBody>
        </p:sp>
        <p:sp>
          <p:nvSpPr>
            <p:cNvPr id="34" name="Line 58"/>
            <p:cNvSpPr>
              <a:spLocks noChangeShapeType="1"/>
            </p:cNvSpPr>
            <p:nvPr/>
          </p:nvSpPr>
          <p:spPr bwMode="auto">
            <a:xfrm>
              <a:off x="1153510" y="1045780"/>
              <a:ext cx="3657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" name="Rectangle 34"/>
          <p:cNvSpPr/>
          <p:nvPr/>
        </p:nvSpPr>
        <p:spPr>
          <a:xfrm>
            <a:off x="0" y="4375501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FF0000"/>
                </a:solidFill>
              </a:rPr>
              <a:t>Operate at a high temperature </a:t>
            </a:r>
            <a:r>
              <a:rPr lang="en-US" sz="2000" dirty="0" smtClean="0"/>
              <a:t>to maximize C</a:t>
            </a:r>
            <a:r>
              <a:rPr lang="en-US" sz="2000" baseline="-25000" dirty="0" smtClean="0"/>
              <a:t>D</a:t>
            </a:r>
            <a:r>
              <a:rPr lang="en-US" sz="2000" dirty="0" smtClean="0"/>
              <a:t> with respect to C</a:t>
            </a:r>
            <a:r>
              <a:rPr lang="en-US" sz="2000" baseline="-25000" dirty="0" smtClean="0"/>
              <a:t>U1</a:t>
            </a:r>
            <a:endParaRPr lang="en-US" sz="2000" dirty="0"/>
          </a:p>
        </p:txBody>
      </p:sp>
      <p:sp>
        <p:nvSpPr>
          <p:cNvPr id="36" name="Rectangle 35"/>
          <p:cNvSpPr/>
          <p:nvPr/>
        </p:nvSpPr>
        <p:spPr>
          <a:xfrm>
            <a:off x="0" y="5637734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030A0"/>
                </a:solidFill>
              </a:rPr>
              <a:t>HOWEVER, high C</a:t>
            </a:r>
            <a:r>
              <a:rPr lang="en-US" sz="2000" baseline="-25000" dirty="0" smtClean="0">
                <a:solidFill>
                  <a:srgbClr val="7030A0"/>
                </a:solidFill>
              </a:rPr>
              <a:t>C</a:t>
            </a:r>
            <a:r>
              <a:rPr lang="en-US" sz="2000" dirty="0" smtClean="0">
                <a:solidFill>
                  <a:srgbClr val="7030A0"/>
                </a:solidFill>
              </a:rPr>
              <a:t> will increase the reaction rate and offset the slow reaction rate that is caused by low C</a:t>
            </a:r>
            <a:r>
              <a:rPr lang="en-US" sz="2000" baseline="-25000" dirty="0" smtClean="0">
                <a:solidFill>
                  <a:srgbClr val="7030A0"/>
                </a:solidFill>
              </a:rPr>
              <a:t>A </a:t>
            </a:r>
            <a:r>
              <a:rPr lang="en-US" sz="2000" dirty="0" smtClean="0">
                <a:solidFill>
                  <a:srgbClr val="7030A0"/>
                </a:solidFill>
              </a:rPr>
              <a:t>(that’s a good thing)</a:t>
            </a:r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820559" y="6248400"/>
            <a:ext cx="3502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What reactor should we use?</a:t>
            </a:r>
          </a:p>
        </p:txBody>
      </p:sp>
    </p:spTree>
    <p:extLst>
      <p:ext uri="{BB962C8B-B14F-4D97-AF65-F5344CB8AC3E}">
        <p14:creationId xmlns:p14="http://schemas.microsoft.com/office/powerpoint/2010/main" val="3792328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6" grpId="0"/>
      <p:bldP spid="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700" y="0"/>
            <a:ext cx="861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What reactor/reactors scheme and conditions would you use to maximize the selectivity parameters for the following parallel reaction?</a:t>
            </a:r>
          </a:p>
        </p:txBody>
      </p:sp>
      <p:graphicFrame>
        <p:nvGraphicFramePr>
          <p:cNvPr id="1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029601"/>
              </p:ext>
            </p:extLst>
          </p:nvPr>
        </p:nvGraphicFramePr>
        <p:xfrm>
          <a:off x="3617019" y="673320"/>
          <a:ext cx="2554287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5" name="Equation" r:id="rId3" imgW="2654280" imgH="634680" progId="Equation.DSMT4">
                  <p:embed/>
                </p:oleObj>
              </mc:Choice>
              <mc:Fallback>
                <p:oleObj name="Equation" r:id="rId3" imgW="2654280" imgH="6346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019" y="673320"/>
                        <a:ext cx="2554287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638017"/>
              </p:ext>
            </p:extLst>
          </p:nvPr>
        </p:nvGraphicFramePr>
        <p:xfrm>
          <a:off x="6545263" y="654270"/>
          <a:ext cx="2176462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6" name="Equation" r:id="rId5" imgW="2273040" imgH="685800" progId="Equation.DSMT4">
                  <p:embed/>
                </p:oleObj>
              </mc:Choice>
              <mc:Fallback>
                <p:oleObj name="Equation" r:id="rId5" imgW="2273040" imgH="685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5263" y="654270"/>
                        <a:ext cx="2176462" cy="677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56107" y="1501140"/>
            <a:ext cx="28680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Need to maximize S</a:t>
            </a:r>
            <a:r>
              <a:rPr lang="en-US" sz="2000" baseline="-25000" dirty="0" smtClean="0">
                <a:solidFill>
                  <a:srgbClr val="0000FF"/>
                </a:solidFill>
              </a:rPr>
              <a:t>D/U1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5127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489533"/>
              </p:ext>
            </p:extLst>
          </p:nvPr>
        </p:nvGraphicFramePr>
        <p:xfrm>
          <a:off x="3312319" y="1805940"/>
          <a:ext cx="2519363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7" name="Equation" r:id="rId7" imgW="2692080" imgH="685800" progId="Equation.DSMT4">
                  <p:embed/>
                </p:oleObj>
              </mc:Choice>
              <mc:Fallback>
                <p:oleObj name="Equation" r:id="rId7" imgW="2692080" imgH="685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2319" y="1805940"/>
                        <a:ext cx="2519363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" y="2904841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2000" dirty="0" err="1" smtClean="0">
                <a:latin typeface="Symbol" pitchFamily="18" charset="2"/>
              </a:rPr>
              <a:t>a</a:t>
            </a:r>
            <a:r>
              <a:rPr lang="en-US" sz="2000" baseline="-25000" dirty="0" err="1" smtClean="0"/>
              <a:t>D</a:t>
            </a:r>
            <a:r>
              <a:rPr lang="en-US" sz="2000" dirty="0" smtClean="0"/>
              <a:t>&lt;</a:t>
            </a:r>
            <a:r>
              <a:rPr lang="en-US" sz="2000" dirty="0" smtClean="0">
                <a:latin typeface="Symbol" pitchFamily="18" charset="2"/>
              </a:rPr>
              <a:t>a</a:t>
            </a:r>
            <a:r>
              <a:rPr lang="en-US" sz="2000" baseline="-25000" dirty="0" smtClean="0"/>
              <a:t>U1</a:t>
            </a:r>
            <a:r>
              <a:rPr lang="en-US" sz="2000" dirty="0" smtClean="0"/>
              <a:t>, </a:t>
            </a:r>
            <a:r>
              <a:rPr lang="en-US" sz="2000" b="1" dirty="0" smtClean="0">
                <a:solidFill>
                  <a:srgbClr val="7030A0"/>
                </a:solidFill>
              </a:rPr>
              <a:t>keep C</a:t>
            </a:r>
            <a:r>
              <a:rPr lang="en-US" sz="2000" b="1" baseline="-25000" dirty="0" smtClean="0">
                <a:solidFill>
                  <a:srgbClr val="7030A0"/>
                </a:solidFill>
              </a:rPr>
              <a:t>A</a:t>
            </a:r>
            <a:r>
              <a:rPr lang="en-US" sz="2000" b="1" dirty="0" smtClean="0">
                <a:solidFill>
                  <a:srgbClr val="7030A0"/>
                </a:solidFill>
              </a:rPr>
              <a:t> low</a:t>
            </a:r>
            <a:r>
              <a:rPr lang="en-US" sz="2000" dirty="0" smtClean="0"/>
              <a:t> to maximize C</a:t>
            </a:r>
            <a:r>
              <a:rPr lang="en-US" sz="2000" baseline="-25000" dirty="0" smtClean="0"/>
              <a:t>D</a:t>
            </a:r>
            <a:r>
              <a:rPr lang="en-US" sz="2000" dirty="0" smtClean="0"/>
              <a:t> with respect to C</a:t>
            </a:r>
            <a:r>
              <a:rPr lang="en-US" sz="2000" baseline="-25000" dirty="0" smtClean="0"/>
              <a:t>U1</a:t>
            </a:r>
            <a:endParaRPr lang="en-US" sz="2000" dirty="0" smtClean="0"/>
          </a:p>
        </p:txBody>
      </p:sp>
      <p:sp>
        <p:nvSpPr>
          <p:cNvPr id="26" name="TextBox 25"/>
          <p:cNvSpPr txBox="1"/>
          <p:nvPr/>
        </p:nvSpPr>
        <p:spPr>
          <a:xfrm>
            <a:off x="0" y="3317942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2000" dirty="0" err="1" smtClean="0"/>
              <a:t>r</a:t>
            </a:r>
            <a:r>
              <a:rPr lang="en-US" sz="2000" baseline="-25000" dirty="0" err="1" smtClean="0"/>
              <a:t>D</a:t>
            </a:r>
            <a:r>
              <a:rPr lang="en-US" sz="2000" dirty="0" smtClean="0"/>
              <a:t> and r</a:t>
            </a:r>
            <a:r>
              <a:rPr lang="en-US" sz="2000" baseline="-25000" dirty="0" smtClean="0"/>
              <a:t>U1</a:t>
            </a:r>
            <a:r>
              <a:rPr lang="en-US" sz="2000" dirty="0" smtClean="0"/>
              <a:t> are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order in C</a:t>
            </a:r>
            <a:r>
              <a:rPr lang="en-US" sz="2000" baseline="-25000" dirty="0" smtClean="0"/>
              <a:t>C</a:t>
            </a:r>
            <a:r>
              <a:rPr lang="en-US" sz="2000" dirty="0" smtClean="0"/>
              <a:t>, so changing C</a:t>
            </a:r>
            <a:r>
              <a:rPr lang="en-US" sz="2000" baseline="-25000" dirty="0" smtClean="0"/>
              <a:t>C</a:t>
            </a:r>
            <a:r>
              <a:rPr lang="en-US" sz="2000" dirty="0" smtClean="0"/>
              <a:t> does not influence selectivity  </a:t>
            </a:r>
          </a:p>
        </p:txBody>
      </p:sp>
      <p:grpSp>
        <p:nvGrpSpPr>
          <p:cNvPr id="2" name="Group 29"/>
          <p:cNvGrpSpPr/>
          <p:nvPr/>
        </p:nvGrpSpPr>
        <p:grpSpPr>
          <a:xfrm>
            <a:off x="533400" y="533400"/>
            <a:ext cx="2353529" cy="544630"/>
            <a:chOff x="533400" y="693680"/>
            <a:chExt cx="2353529" cy="544630"/>
          </a:xfrm>
        </p:grpSpPr>
        <p:sp>
          <p:nvSpPr>
            <p:cNvPr id="27" name="TextBox 26"/>
            <p:cNvSpPr txBox="1"/>
            <p:nvPr/>
          </p:nvSpPr>
          <p:spPr>
            <a:xfrm>
              <a:off x="533400" y="838200"/>
              <a:ext cx="23535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A+C</a:t>
              </a:r>
              <a:r>
                <a:rPr lang="en-US" sz="2000" dirty="0" smtClean="0">
                  <a:ea typeface="Meiryo"/>
                </a:rPr>
                <a:t>      D   desired</a:t>
              </a:r>
              <a:endParaRPr lang="en-US" sz="2000" dirty="0" smtClean="0"/>
            </a:p>
          </p:txBody>
        </p:sp>
        <p:sp>
          <p:nvSpPr>
            <p:cNvPr id="28" name="Text Box 59"/>
            <p:cNvSpPr txBox="1">
              <a:spLocks noChangeArrowheads="1"/>
            </p:cNvSpPr>
            <p:nvPr/>
          </p:nvSpPr>
          <p:spPr bwMode="auto">
            <a:xfrm>
              <a:off x="1111470" y="693680"/>
              <a:ext cx="4106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err="1" smtClean="0"/>
                <a:t>k</a:t>
              </a:r>
              <a:r>
                <a:rPr kumimoji="1" lang="en-GB" altLang="zh-TW" i="1" baseline="-25000" dirty="0" err="1" smtClean="0"/>
                <a:t>D</a:t>
              </a:r>
              <a:endParaRPr kumimoji="1" lang="en-GB" altLang="zh-TW" i="1" dirty="0"/>
            </a:p>
          </p:txBody>
        </p:sp>
        <p:sp>
          <p:nvSpPr>
            <p:cNvPr id="29" name="Line 58"/>
            <p:cNvSpPr>
              <a:spLocks noChangeShapeType="1"/>
            </p:cNvSpPr>
            <p:nvPr/>
          </p:nvSpPr>
          <p:spPr bwMode="auto">
            <a:xfrm>
              <a:off x="1153510" y="1024760"/>
              <a:ext cx="3657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30"/>
          <p:cNvGrpSpPr/>
          <p:nvPr/>
        </p:nvGrpSpPr>
        <p:grpSpPr>
          <a:xfrm>
            <a:off x="533400" y="971490"/>
            <a:ext cx="2733441" cy="544630"/>
            <a:chOff x="533400" y="693680"/>
            <a:chExt cx="2733441" cy="544630"/>
          </a:xfrm>
        </p:grpSpPr>
        <p:sp>
          <p:nvSpPr>
            <p:cNvPr id="32" name="TextBox 31"/>
            <p:cNvSpPr txBox="1"/>
            <p:nvPr/>
          </p:nvSpPr>
          <p:spPr>
            <a:xfrm>
              <a:off x="533400" y="838200"/>
              <a:ext cx="27334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A+C</a:t>
              </a:r>
              <a:r>
                <a:rPr lang="en-US" sz="2000" dirty="0" smtClean="0">
                  <a:ea typeface="Meiryo"/>
                </a:rPr>
                <a:t>      U</a:t>
              </a:r>
              <a:r>
                <a:rPr lang="en-US" sz="2000" baseline="-25000" dirty="0" smtClean="0">
                  <a:ea typeface="Meiryo"/>
                </a:rPr>
                <a:t>1</a:t>
              </a:r>
              <a:r>
                <a:rPr lang="en-US" sz="2000" dirty="0" smtClean="0">
                  <a:ea typeface="Meiryo"/>
                </a:rPr>
                <a:t>   undesired</a:t>
              </a:r>
              <a:endParaRPr lang="en-US" sz="2000" dirty="0" smtClean="0"/>
            </a:p>
          </p:txBody>
        </p:sp>
        <p:sp>
          <p:nvSpPr>
            <p:cNvPr id="33" name="Text Box 59"/>
            <p:cNvSpPr txBox="1">
              <a:spLocks noChangeArrowheads="1"/>
            </p:cNvSpPr>
            <p:nvPr/>
          </p:nvSpPr>
          <p:spPr bwMode="auto">
            <a:xfrm>
              <a:off x="1058920" y="693680"/>
              <a:ext cx="4956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smtClean="0"/>
                <a:t>k</a:t>
              </a:r>
              <a:r>
                <a:rPr kumimoji="1" lang="en-GB" altLang="zh-TW" i="1" baseline="-25000" dirty="0" smtClean="0"/>
                <a:t>U1</a:t>
              </a:r>
              <a:endParaRPr kumimoji="1" lang="en-GB" altLang="zh-TW" i="1" dirty="0"/>
            </a:p>
          </p:txBody>
        </p:sp>
        <p:sp>
          <p:nvSpPr>
            <p:cNvPr id="34" name="Line 58"/>
            <p:cNvSpPr>
              <a:spLocks noChangeShapeType="1"/>
            </p:cNvSpPr>
            <p:nvPr/>
          </p:nvSpPr>
          <p:spPr bwMode="auto">
            <a:xfrm>
              <a:off x="1153510" y="1045780"/>
              <a:ext cx="3657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" name="Rectangle 34"/>
          <p:cNvSpPr/>
          <p:nvPr/>
        </p:nvSpPr>
        <p:spPr>
          <a:xfrm>
            <a:off x="0" y="2491740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/>
              <a:t>E</a:t>
            </a:r>
            <a:r>
              <a:rPr lang="en-US" sz="2000" baseline="-25000" dirty="0" smtClean="0"/>
              <a:t>D</a:t>
            </a:r>
            <a:r>
              <a:rPr lang="en-US" sz="2000" dirty="0" smtClean="0"/>
              <a:t>&gt;E</a:t>
            </a:r>
            <a:r>
              <a:rPr lang="en-US" sz="2000" baseline="-25000" dirty="0" smtClean="0"/>
              <a:t>U1</a:t>
            </a:r>
            <a:r>
              <a:rPr lang="en-US" sz="2000" dirty="0" smtClean="0"/>
              <a:t>, </a:t>
            </a:r>
            <a:r>
              <a:rPr lang="en-US" sz="2000" b="1" dirty="0" smtClean="0">
                <a:solidFill>
                  <a:srgbClr val="FF0000"/>
                </a:solidFill>
              </a:rPr>
              <a:t>operate at a high temperature </a:t>
            </a:r>
            <a:r>
              <a:rPr lang="en-US" sz="2000" dirty="0" smtClean="0"/>
              <a:t>to maximize C</a:t>
            </a:r>
            <a:r>
              <a:rPr lang="en-US" sz="2000" baseline="-25000" dirty="0" smtClean="0"/>
              <a:t>D</a:t>
            </a:r>
            <a:r>
              <a:rPr lang="en-US" sz="2000" dirty="0" smtClean="0"/>
              <a:t> with respect to C</a:t>
            </a:r>
            <a:r>
              <a:rPr lang="en-US" sz="2000" baseline="-25000" dirty="0" smtClean="0"/>
              <a:t>U1</a:t>
            </a:r>
            <a:endParaRPr lang="en-US" sz="2000" dirty="0"/>
          </a:p>
        </p:txBody>
      </p:sp>
      <p:sp>
        <p:nvSpPr>
          <p:cNvPr id="36" name="Rectangle 35"/>
          <p:cNvSpPr/>
          <p:nvPr/>
        </p:nvSpPr>
        <p:spPr>
          <a:xfrm>
            <a:off x="0" y="375397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/>
              <a:t>HOWEVER, </a:t>
            </a:r>
            <a:r>
              <a:rPr lang="en-US" sz="2000" b="1" dirty="0" smtClean="0">
                <a:solidFill>
                  <a:srgbClr val="7030A0"/>
                </a:solidFill>
              </a:rPr>
              <a:t>high C</a:t>
            </a:r>
            <a:r>
              <a:rPr lang="en-US" sz="2000" b="1" baseline="-25000" dirty="0" smtClean="0">
                <a:solidFill>
                  <a:srgbClr val="7030A0"/>
                </a:solidFill>
              </a:rPr>
              <a:t>C</a:t>
            </a:r>
            <a:r>
              <a:rPr lang="en-US" sz="2000" b="1" dirty="0" smtClean="0">
                <a:solidFill>
                  <a:srgbClr val="7030A0"/>
                </a:solidFill>
              </a:rPr>
              <a:t> </a:t>
            </a:r>
            <a:r>
              <a:rPr lang="en-US" sz="2000" dirty="0" smtClean="0"/>
              <a:t>will increase the reaction rate and offset the slow reaction rate that is caused by low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</a:t>
            </a:r>
            <a:r>
              <a:rPr lang="en-US" sz="2000" dirty="0"/>
              <a:t>(that’s a good thing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37" name="TextBox 36"/>
          <p:cNvSpPr txBox="1"/>
          <p:nvPr/>
        </p:nvSpPr>
        <p:spPr>
          <a:xfrm>
            <a:off x="2820559" y="4461859"/>
            <a:ext cx="3502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What reactor should we use?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4800600" y="4953000"/>
            <a:ext cx="4343400" cy="1676400"/>
            <a:chOff x="4800600" y="5181600"/>
            <a:chExt cx="4343400" cy="1676400"/>
          </a:xfrm>
        </p:grpSpPr>
        <p:pic>
          <p:nvPicPr>
            <p:cNvPr id="42" name="Picture 41" descr="batch reactor.tif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705600" y="5486400"/>
              <a:ext cx="1803654" cy="1371600"/>
            </a:xfrm>
            <a:prstGeom prst="rect">
              <a:avLst/>
            </a:prstGeom>
          </p:spPr>
        </p:pic>
        <p:sp>
          <p:nvSpPr>
            <p:cNvPr id="44" name="TextBox 43"/>
            <p:cNvSpPr txBox="1"/>
            <p:nvPr/>
          </p:nvSpPr>
          <p:spPr>
            <a:xfrm>
              <a:off x="7903780" y="6245770"/>
              <a:ext cx="12402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/>
                  <a:cs typeface="Arial"/>
                </a:rPr>
                <a:t>←</a:t>
              </a:r>
              <a:r>
                <a:rPr lang="en-US" dirty="0" smtClean="0"/>
                <a:t>High C</a:t>
              </a:r>
              <a:r>
                <a:rPr lang="en-US" baseline="-25000" dirty="0" smtClean="0"/>
                <a:t>C</a:t>
              </a:r>
              <a:endParaRPr lang="en-US" dirty="0" smtClean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800600" y="5715000"/>
              <a:ext cx="23622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Semi-batch reactor</a:t>
              </a:r>
              <a:r>
                <a:rPr lang="en-US" dirty="0" smtClean="0"/>
                <a:t> slowly feed A to large amount of C</a:t>
              </a:r>
            </a:p>
          </p:txBody>
        </p:sp>
        <p:grpSp>
          <p:nvGrpSpPr>
            <p:cNvPr id="49" name="Group 48"/>
            <p:cNvGrpSpPr/>
            <p:nvPr/>
          </p:nvGrpSpPr>
          <p:grpSpPr>
            <a:xfrm>
              <a:off x="6781800" y="5181600"/>
              <a:ext cx="743108" cy="685800"/>
              <a:chOff x="6324600" y="4800600"/>
              <a:chExt cx="743108" cy="685800"/>
            </a:xfrm>
          </p:grpSpPr>
          <p:sp>
            <p:nvSpPr>
              <p:cNvPr id="43" name="TextBox 42"/>
              <p:cNvSpPr txBox="1"/>
              <p:nvPr/>
            </p:nvSpPr>
            <p:spPr>
              <a:xfrm>
                <a:off x="6324600" y="4800600"/>
                <a:ext cx="4539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</a:t>
                </a:r>
                <a:r>
                  <a:rPr lang="en-US" baseline="-25000" dirty="0" smtClean="0"/>
                  <a:t>A</a:t>
                </a:r>
                <a:endParaRPr lang="en-US" dirty="0" smtClean="0"/>
              </a:p>
            </p:txBody>
          </p:sp>
          <p:cxnSp>
            <p:nvCxnSpPr>
              <p:cNvPr id="47" name="Straight Arrow Connector 46"/>
              <p:cNvCxnSpPr/>
              <p:nvPr/>
            </p:nvCxnSpPr>
            <p:spPr>
              <a:xfrm rot="5400000">
                <a:off x="6788630" y="5211286"/>
                <a:ext cx="548640" cy="1588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6200000" flipV="1">
                <a:off x="6918705" y="4795076"/>
                <a:ext cx="1588" cy="29641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4" name="Group 53"/>
          <p:cNvGrpSpPr/>
          <p:nvPr/>
        </p:nvGrpSpPr>
        <p:grpSpPr>
          <a:xfrm>
            <a:off x="152400" y="4874170"/>
            <a:ext cx="4572000" cy="1591162"/>
            <a:chOff x="152400" y="5102770"/>
            <a:chExt cx="4572000" cy="1591162"/>
          </a:xfrm>
        </p:grpSpPr>
        <p:grpSp>
          <p:nvGrpSpPr>
            <p:cNvPr id="53" name="Group 52"/>
            <p:cNvGrpSpPr/>
            <p:nvPr/>
          </p:nvGrpSpPr>
          <p:grpSpPr>
            <a:xfrm>
              <a:off x="152400" y="5102770"/>
              <a:ext cx="4572000" cy="1591162"/>
              <a:chOff x="152400" y="5102770"/>
              <a:chExt cx="4572000" cy="1591162"/>
            </a:xfrm>
          </p:grpSpPr>
          <p:grpSp>
            <p:nvGrpSpPr>
              <p:cNvPr id="41" name="Group 40"/>
              <p:cNvGrpSpPr/>
              <p:nvPr/>
            </p:nvGrpSpPr>
            <p:grpSpPr>
              <a:xfrm>
                <a:off x="152400" y="5102770"/>
                <a:ext cx="4572000" cy="1591162"/>
                <a:chOff x="152400" y="5102770"/>
                <a:chExt cx="4572000" cy="1591162"/>
              </a:xfrm>
            </p:grpSpPr>
            <p:pic>
              <p:nvPicPr>
                <p:cNvPr id="31" name="Picture 30" descr="CH6 PFR w side streams.tif"/>
                <p:cNvPicPr>
                  <a:picLocks noChangeAspect="1"/>
                </p:cNvPicPr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76050" y="5102770"/>
                  <a:ext cx="4287934" cy="1219200"/>
                </a:xfrm>
                <a:prstGeom prst="rect">
                  <a:avLst/>
                </a:prstGeom>
              </p:spPr>
            </p:pic>
            <p:sp>
              <p:nvSpPr>
                <p:cNvPr id="38" name="TextBox 37"/>
                <p:cNvSpPr txBox="1"/>
                <p:nvPr/>
              </p:nvSpPr>
              <p:spPr>
                <a:xfrm>
                  <a:off x="152400" y="6324600"/>
                  <a:ext cx="45720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/>
                    <a:t>PFR/PBR</a:t>
                  </a:r>
                  <a:r>
                    <a:rPr lang="en-US" dirty="0" smtClean="0"/>
                    <a:t> w/ side streams feeding low C</a:t>
                  </a:r>
                  <a:r>
                    <a:rPr lang="en-US" baseline="-25000" dirty="0" smtClean="0"/>
                    <a:t>A</a:t>
                  </a:r>
                  <a:endParaRPr lang="en-US" dirty="0" smtClean="0"/>
                </a:p>
              </p:txBody>
            </p:sp>
            <p:sp>
              <p:nvSpPr>
                <p:cNvPr id="39" name="TextBox 38"/>
                <p:cNvSpPr txBox="1"/>
                <p:nvPr/>
              </p:nvSpPr>
              <p:spPr>
                <a:xfrm>
                  <a:off x="685800" y="5912070"/>
                  <a:ext cx="356188" cy="400110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A</a:t>
                  </a:r>
                </a:p>
              </p:txBody>
            </p:sp>
            <p:sp>
              <p:nvSpPr>
                <p:cNvPr id="40" name="TextBox 39"/>
                <p:cNvSpPr txBox="1"/>
                <p:nvPr/>
              </p:nvSpPr>
              <p:spPr>
                <a:xfrm>
                  <a:off x="152400" y="5257800"/>
                  <a:ext cx="370614" cy="400110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C</a:t>
                  </a:r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1687033" y="5312734"/>
                <a:ext cx="1524000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1" name="TextBox 50"/>
            <p:cNvSpPr txBox="1"/>
            <p:nvPr/>
          </p:nvSpPr>
          <p:spPr>
            <a:xfrm>
              <a:off x="2088271" y="5257800"/>
              <a:ext cx="6992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PFR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4420" y="0"/>
            <a:ext cx="8035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How does the selection of reactor/reactors scheme and conditions change if D can react with C and form another undesired product?</a:t>
            </a:r>
          </a:p>
        </p:txBody>
      </p:sp>
      <p:graphicFrame>
        <p:nvGraphicFramePr>
          <p:cNvPr id="1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4027587"/>
              </p:ext>
            </p:extLst>
          </p:nvPr>
        </p:nvGraphicFramePr>
        <p:xfrm>
          <a:off x="391510" y="1192213"/>
          <a:ext cx="2554287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75" name="Equation" r:id="rId3" imgW="2654280" imgH="634680" progId="Equation.DSMT4">
                  <p:embed/>
                </p:oleObj>
              </mc:Choice>
              <mc:Fallback>
                <p:oleObj name="Equation" r:id="rId3" imgW="2654280" imgH="6346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510" y="1192213"/>
                        <a:ext cx="2554287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7431633"/>
              </p:ext>
            </p:extLst>
          </p:nvPr>
        </p:nvGraphicFramePr>
        <p:xfrm>
          <a:off x="3403233" y="1143000"/>
          <a:ext cx="2176462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76" name="Equation" r:id="rId5" imgW="2273040" imgH="685800" progId="Equation.DSMT4">
                  <p:embed/>
                </p:oleObj>
              </mc:Choice>
              <mc:Fallback>
                <p:oleObj name="Equation" r:id="rId5" imgW="2273040" imgH="685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233" y="1143000"/>
                        <a:ext cx="2176462" cy="677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81000" y="1794510"/>
            <a:ext cx="39982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Need to maximize S</a:t>
            </a:r>
            <a:r>
              <a:rPr lang="en-US" sz="2000" baseline="-25000" dirty="0" smtClean="0">
                <a:solidFill>
                  <a:srgbClr val="0000FF"/>
                </a:solidFill>
              </a:rPr>
              <a:t>D/U1</a:t>
            </a:r>
            <a:r>
              <a:rPr lang="en-US" sz="2000" dirty="0" smtClean="0">
                <a:solidFill>
                  <a:srgbClr val="0000FF"/>
                </a:solidFill>
              </a:rPr>
              <a:t> and S</a:t>
            </a:r>
            <a:r>
              <a:rPr lang="en-US" sz="2000" baseline="-25000" dirty="0" smtClean="0">
                <a:solidFill>
                  <a:srgbClr val="0000FF"/>
                </a:solidFill>
              </a:rPr>
              <a:t>D/U2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5127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01030"/>
              </p:ext>
            </p:extLst>
          </p:nvPr>
        </p:nvGraphicFramePr>
        <p:xfrm>
          <a:off x="3312319" y="2251710"/>
          <a:ext cx="2519363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77" name="Equation" r:id="rId7" imgW="2692080" imgH="685800" progId="Equation.DSMT4">
                  <p:embed/>
                </p:oleObj>
              </mc:Choice>
              <mc:Fallback>
                <p:oleObj name="Equation" r:id="rId7" imgW="2692080" imgH="685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2319" y="2251710"/>
                        <a:ext cx="2519363" cy="690563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29"/>
          <p:cNvGrpSpPr/>
          <p:nvPr/>
        </p:nvGrpSpPr>
        <p:grpSpPr>
          <a:xfrm>
            <a:off x="491889" y="575310"/>
            <a:ext cx="2353529" cy="544630"/>
            <a:chOff x="533400" y="693680"/>
            <a:chExt cx="2353529" cy="544630"/>
          </a:xfrm>
        </p:grpSpPr>
        <p:sp>
          <p:nvSpPr>
            <p:cNvPr id="27" name="TextBox 26"/>
            <p:cNvSpPr txBox="1"/>
            <p:nvPr/>
          </p:nvSpPr>
          <p:spPr>
            <a:xfrm>
              <a:off x="533400" y="838200"/>
              <a:ext cx="23535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A+C</a:t>
              </a:r>
              <a:r>
                <a:rPr lang="en-US" sz="2000" dirty="0" smtClean="0">
                  <a:ea typeface="Meiryo"/>
                </a:rPr>
                <a:t>      D   desired</a:t>
              </a:r>
              <a:endParaRPr lang="en-US" sz="2000" dirty="0" smtClean="0"/>
            </a:p>
          </p:txBody>
        </p:sp>
        <p:sp>
          <p:nvSpPr>
            <p:cNvPr id="28" name="Text Box 59"/>
            <p:cNvSpPr txBox="1">
              <a:spLocks noChangeArrowheads="1"/>
            </p:cNvSpPr>
            <p:nvPr/>
          </p:nvSpPr>
          <p:spPr bwMode="auto">
            <a:xfrm>
              <a:off x="1111470" y="693680"/>
              <a:ext cx="4106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err="1" smtClean="0"/>
                <a:t>k</a:t>
              </a:r>
              <a:r>
                <a:rPr kumimoji="1" lang="en-GB" altLang="zh-TW" i="1" baseline="-25000" dirty="0" err="1" smtClean="0"/>
                <a:t>D</a:t>
              </a:r>
              <a:endParaRPr kumimoji="1" lang="en-GB" altLang="zh-TW" i="1" dirty="0"/>
            </a:p>
          </p:txBody>
        </p:sp>
        <p:sp>
          <p:nvSpPr>
            <p:cNvPr id="29" name="Line 58"/>
            <p:cNvSpPr>
              <a:spLocks noChangeShapeType="1"/>
            </p:cNvSpPr>
            <p:nvPr/>
          </p:nvSpPr>
          <p:spPr bwMode="auto">
            <a:xfrm>
              <a:off x="1153510" y="1024760"/>
              <a:ext cx="3657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30"/>
          <p:cNvGrpSpPr/>
          <p:nvPr/>
        </p:nvGrpSpPr>
        <p:grpSpPr>
          <a:xfrm>
            <a:off x="3124744" y="575310"/>
            <a:ext cx="2733441" cy="544630"/>
            <a:chOff x="533400" y="693680"/>
            <a:chExt cx="2733441" cy="544630"/>
          </a:xfrm>
        </p:grpSpPr>
        <p:sp>
          <p:nvSpPr>
            <p:cNvPr id="32" name="TextBox 31"/>
            <p:cNvSpPr txBox="1"/>
            <p:nvPr/>
          </p:nvSpPr>
          <p:spPr>
            <a:xfrm>
              <a:off x="533400" y="838200"/>
              <a:ext cx="27334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A+C</a:t>
              </a:r>
              <a:r>
                <a:rPr lang="en-US" sz="2000" dirty="0" smtClean="0">
                  <a:ea typeface="Meiryo"/>
                </a:rPr>
                <a:t>      U</a:t>
              </a:r>
              <a:r>
                <a:rPr lang="en-US" sz="2000" baseline="-25000" dirty="0" smtClean="0">
                  <a:ea typeface="Meiryo"/>
                </a:rPr>
                <a:t>1</a:t>
              </a:r>
              <a:r>
                <a:rPr lang="en-US" sz="2000" dirty="0" smtClean="0">
                  <a:ea typeface="Meiryo"/>
                </a:rPr>
                <a:t>   undesired</a:t>
              </a:r>
              <a:endParaRPr lang="en-US" sz="2000" dirty="0" smtClean="0"/>
            </a:p>
          </p:txBody>
        </p:sp>
        <p:sp>
          <p:nvSpPr>
            <p:cNvPr id="33" name="Text Box 59"/>
            <p:cNvSpPr txBox="1">
              <a:spLocks noChangeArrowheads="1"/>
            </p:cNvSpPr>
            <p:nvPr/>
          </p:nvSpPr>
          <p:spPr bwMode="auto">
            <a:xfrm>
              <a:off x="1058920" y="693680"/>
              <a:ext cx="4956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smtClean="0"/>
                <a:t>k</a:t>
              </a:r>
              <a:r>
                <a:rPr kumimoji="1" lang="en-GB" altLang="zh-TW" i="1" baseline="-25000" dirty="0" smtClean="0"/>
                <a:t>U1</a:t>
              </a:r>
              <a:endParaRPr kumimoji="1" lang="en-GB" altLang="zh-TW" i="1" dirty="0"/>
            </a:p>
          </p:txBody>
        </p:sp>
        <p:sp>
          <p:nvSpPr>
            <p:cNvPr id="34" name="Line 58"/>
            <p:cNvSpPr>
              <a:spLocks noChangeShapeType="1"/>
            </p:cNvSpPr>
            <p:nvPr/>
          </p:nvSpPr>
          <p:spPr bwMode="auto">
            <a:xfrm>
              <a:off x="1153510" y="1045780"/>
              <a:ext cx="3657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6" name="Group 30"/>
          <p:cNvGrpSpPr/>
          <p:nvPr/>
        </p:nvGrpSpPr>
        <p:grpSpPr>
          <a:xfrm>
            <a:off x="6096000" y="575310"/>
            <a:ext cx="2733441" cy="544630"/>
            <a:chOff x="533400" y="693680"/>
            <a:chExt cx="2733441" cy="544630"/>
          </a:xfrm>
        </p:grpSpPr>
        <p:sp>
          <p:nvSpPr>
            <p:cNvPr id="49" name="TextBox 48"/>
            <p:cNvSpPr txBox="1"/>
            <p:nvPr/>
          </p:nvSpPr>
          <p:spPr>
            <a:xfrm>
              <a:off x="533400" y="838200"/>
              <a:ext cx="27334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D+C</a:t>
              </a:r>
              <a:r>
                <a:rPr lang="en-US" sz="2000" dirty="0" smtClean="0">
                  <a:ea typeface="Meiryo"/>
                </a:rPr>
                <a:t>      U</a:t>
              </a:r>
              <a:r>
                <a:rPr lang="en-US" sz="2000" baseline="-25000" dirty="0" smtClean="0">
                  <a:ea typeface="Meiryo"/>
                </a:rPr>
                <a:t>2</a:t>
              </a:r>
              <a:r>
                <a:rPr lang="en-US" sz="2000" dirty="0" smtClean="0">
                  <a:ea typeface="Meiryo"/>
                </a:rPr>
                <a:t>   undesired</a:t>
              </a:r>
              <a:endParaRPr lang="en-US" sz="2000" dirty="0" smtClean="0"/>
            </a:p>
          </p:txBody>
        </p:sp>
        <p:sp>
          <p:nvSpPr>
            <p:cNvPr id="50" name="Text Box 59"/>
            <p:cNvSpPr txBox="1">
              <a:spLocks noChangeArrowheads="1"/>
            </p:cNvSpPr>
            <p:nvPr/>
          </p:nvSpPr>
          <p:spPr bwMode="auto">
            <a:xfrm>
              <a:off x="1058920" y="693680"/>
              <a:ext cx="4956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smtClean="0"/>
                <a:t>k</a:t>
              </a:r>
              <a:r>
                <a:rPr kumimoji="1" lang="en-GB" altLang="zh-TW" i="1" baseline="-25000" dirty="0" smtClean="0"/>
                <a:t>U2</a:t>
              </a:r>
              <a:endParaRPr kumimoji="1" lang="en-GB" altLang="zh-TW" i="1" dirty="0"/>
            </a:p>
          </p:txBody>
        </p:sp>
        <p:sp>
          <p:nvSpPr>
            <p:cNvPr id="51" name="Line 58"/>
            <p:cNvSpPr>
              <a:spLocks noChangeShapeType="1"/>
            </p:cNvSpPr>
            <p:nvPr/>
          </p:nvSpPr>
          <p:spPr bwMode="auto">
            <a:xfrm>
              <a:off x="1153510" y="1045780"/>
              <a:ext cx="3657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717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3268122"/>
              </p:ext>
            </p:extLst>
          </p:nvPr>
        </p:nvGraphicFramePr>
        <p:xfrm>
          <a:off x="6289558" y="1143001"/>
          <a:ext cx="2346325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78" name="Equation" r:id="rId9" imgW="2450880" imgH="685800" progId="Equation.DSMT4">
                  <p:embed/>
                </p:oleObj>
              </mc:Choice>
              <mc:Fallback>
                <p:oleObj name="Equation" r:id="rId9" imgW="2450880" imgH="685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9558" y="1143001"/>
                        <a:ext cx="2346325" cy="677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502098"/>
              </p:ext>
            </p:extLst>
          </p:nvPr>
        </p:nvGraphicFramePr>
        <p:xfrm>
          <a:off x="838200" y="3372803"/>
          <a:ext cx="126047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79" name="Equation" r:id="rId11" imgW="1346040" imgH="749160" progId="Equation.DSMT4">
                  <p:embed/>
                </p:oleObj>
              </mc:Choice>
              <mc:Fallback>
                <p:oleObj name="Equation" r:id="rId11" imgW="1346040" imgH="74916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372803"/>
                        <a:ext cx="1260475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758823"/>
              </p:ext>
            </p:extLst>
          </p:nvPr>
        </p:nvGraphicFramePr>
        <p:xfrm>
          <a:off x="2133600" y="3048000"/>
          <a:ext cx="2259012" cy="1281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0" name="Equation" r:id="rId13" imgW="2412720" imgH="1269720" progId="Equation.DSMT4">
                  <p:embed/>
                </p:oleObj>
              </mc:Choice>
              <mc:Fallback>
                <p:oleObj name="Equation" r:id="rId13" imgW="2412720" imgH="12697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048000"/>
                        <a:ext cx="2259012" cy="1281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405568"/>
              </p:ext>
            </p:extLst>
          </p:nvPr>
        </p:nvGraphicFramePr>
        <p:xfrm>
          <a:off x="4468813" y="3227771"/>
          <a:ext cx="3684587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1" name="Equation" r:id="rId15" imgW="3936960" imgH="685800" progId="Equation.DSMT4">
                  <p:embed/>
                </p:oleObj>
              </mc:Choice>
              <mc:Fallback>
                <p:oleObj name="Equation" r:id="rId15" imgW="3936960" imgH="685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8813" y="3227771"/>
                        <a:ext cx="3684587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Rectangle 51"/>
          <p:cNvSpPr/>
          <p:nvPr/>
        </p:nvSpPr>
        <p:spPr>
          <a:xfrm>
            <a:off x="4758560" y="3166240"/>
            <a:ext cx="3429000" cy="838200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5867400" y="2283240"/>
            <a:ext cx="2209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600" dirty="0" err="1" smtClean="0">
                <a:latin typeface="Symbol" pitchFamily="18" charset="2"/>
              </a:rPr>
              <a:t>a</a:t>
            </a:r>
            <a:r>
              <a:rPr lang="en-US" sz="1600" baseline="-25000" dirty="0" err="1" smtClean="0"/>
              <a:t>D</a:t>
            </a:r>
            <a:r>
              <a:rPr lang="en-US" sz="1600" dirty="0" smtClean="0"/>
              <a:t>&lt;</a:t>
            </a:r>
            <a:r>
              <a:rPr lang="en-US" sz="1600" dirty="0" smtClean="0">
                <a:latin typeface="Symbol" pitchFamily="18" charset="2"/>
              </a:rPr>
              <a:t>a</a:t>
            </a:r>
            <a:r>
              <a:rPr lang="en-US" sz="1600" baseline="-25000" dirty="0" smtClean="0"/>
              <a:t>U1</a:t>
            </a:r>
            <a:r>
              <a:rPr lang="en-US" sz="1600" dirty="0" smtClean="0"/>
              <a:t>, keep C</a:t>
            </a:r>
            <a:r>
              <a:rPr lang="en-US" sz="1600" baseline="-25000" dirty="0" smtClean="0"/>
              <a:t>A</a:t>
            </a:r>
            <a:r>
              <a:rPr lang="en-US" sz="1600" dirty="0" smtClean="0"/>
              <a:t> low</a:t>
            </a:r>
          </a:p>
        </p:txBody>
      </p:sp>
      <p:sp>
        <p:nvSpPr>
          <p:cNvPr id="55" name="Rectangle 54"/>
          <p:cNvSpPr/>
          <p:nvPr/>
        </p:nvSpPr>
        <p:spPr>
          <a:xfrm>
            <a:off x="5867400" y="1978440"/>
            <a:ext cx="2895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indent="-168275">
              <a:buFont typeface="Arial" pitchFamily="34" charset="0"/>
              <a:buChar char="•"/>
            </a:pPr>
            <a:r>
              <a:rPr lang="en-US" sz="1600" dirty="0" smtClean="0"/>
              <a:t>E</a:t>
            </a:r>
            <a:r>
              <a:rPr lang="en-US" sz="1600" baseline="-25000" dirty="0" smtClean="0"/>
              <a:t>D</a:t>
            </a:r>
            <a:r>
              <a:rPr lang="en-US" sz="1600" dirty="0" smtClean="0"/>
              <a:t>&gt;E</a:t>
            </a:r>
            <a:r>
              <a:rPr lang="en-US" sz="1600" baseline="-25000" dirty="0" smtClean="0"/>
              <a:t>U1</a:t>
            </a:r>
            <a:r>
              <a:rPr lang="en-US" sz="1600" dirty="0" smtClean="0"/>
              <a:t>, </a:t>
            </a:r>
            <a:r>
              <a:rPr lang="en-US" sz="1600" dirty="0" smtClean="0">
                <a:solidFill>
                  <a:srgbClr val="FF0000"/>
                </a:solidFill>
              </a:rPr>
              <a:t>operate at a high T</a:t>
            </a:r>
            <a:endParaRPr lang="en-US" sz="1600" dirty="0"/>
          </a:p>
        </p:txBody>
      </p:sp>
      <p:sp>
        <p:nvSpPr>
          <p:cNvPr id="56" name="Rectangle 55"/>
          <p:cNvSpPr/>
          <p:nvPr/>
        </p:nvSpPr>
        <p:spPr>
          <a:xfrm>
            <a:off x="5867400" y="2588040"/>
            <a:ext cx="3276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indent="-168275">
              <a:buFont typeface="Arial" pitchFamily="34" charset="0"/>
              <a:buChar char="•"/>
            </a:pPr>
            <a:r>
              <a:rPr lang="en-US" sz="1600" dirty="0" smtClean="0"/>
              <a:t>High C</a:t>
            </a:r>
            <a:r>
              <a:rPr lang="en-US" sz="1600" baseline="-25000" dirty="0" smtClean="0"/>
              <a:t>C</a:t>
            </a:r>
            <a:r>
              <a:rPr lang="en-US" sz="1600" dirty="0" smtClean="0"/>
              <a:t> increases </a:t>
            </a:r>
            <a:r>
              <a:rPr lang="en-US" sz="1600" dirty="0" err="1" smtClean="0"/>
              <a:t>rxn</a:t>
            </a:r>
            <a:r>
              <a:rPr lang="en-US" sz="1600" dirty="0" smtClean="0"/>
              <a:t> rate &amp; offsets slow </a:t>
            </a:r>
            <a:r>
              <a:rPr lang="en-US" sz="1600" dirty="0" err="1" smtClean="0"/>
              <a:t>rxn</a:t>
            </a:r>
            <a:r>
              <a:rPr lang="en-US" sz="1600" dirty="0" smtClean="0"/>
              <a:t> from low C</a:t>
            </a:r>
            <a:r>
              <a:rPr lang="en-US" sz="1600" baseline="-25000" dirty="0" smtClean="0"/>
              <a:t>A</a:t>
            </a:r>
            <a:endParaRPr lang="en-US" sz="1600" dirty="0"/>
          </a:p>
        </p:txBody>
      </p:sp>
      <p:sp>
        <p:nvSpPr>
          <p:cNvPr id="57" name="TextBox 56"/>
          <p:cNvSpPr txBox="1"/>
          <p:nvPr/>
        </p:nvSpPr>
        <p:spPr>
          <a:xfrm>
            <a:off x="1" y="432054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Since E</a:t>
            </a:r>
            <a:r>
              <a:rPr lang="en-US" sz="2000" baseline="-25000" dirty="0" smtClean="0"/>
              <a:t>D</a:t>
            </a:r>
            <a:r>
              <a:rPr lang="en-US" sz="2000" dirty="0" smtClean="0"/>
              <a:t>&lt;E</a:t>
            </a:r>
            <a:r>
              <a:rPr lang="en-US" sz="2000" baseline="-25000" dirty="0" smtClean="0"/>
              <a:t>U21</a:t>
            </a:r>
            <a:r>
              <a:rPr lang="en-US" sz="2000" dirty="0" smtClean="0"/>
              <a:t>, </a:t>
            </a:r>
            <a:r>
              <a:rPr lang="en-US" sz="2000" dirty="0" err="1" smtClean="0"/>
              <a:t>k</a:t>
            </a:r>
            <a:r>
              <a:rPr lang="en-US" sz="2000" baseline="-25000" dirty="0" err="1" smtClean="0"/>
              <a:t>D</a:t>
            </a:r>
            <a:r>
              <a:rPr lang="en-US" sz="2000" dirty="0" smtClean="0"/>
              <a:t> increases slower than k</a:t>
            </a:r>
            <a:r>
              <a:rPr lang="en-US" sz="2000" baseline="-25000" dirty="0" smtClean="0"/>
              <a:t>U2</a:t>
            </a:r>
            <a:r>
              <a:rPr lang="en-US" sz="2000" dirty="0" smtClean="0"/>
              <a:t> as T increases </a:t>
            </a:r>
            <a:r>
              <a:rPr lang="en-US" sz="2000" dirty="0" smtClean="0">
                <a:latin typeface="Meiryo"/>
                <a:ea typeface="Meiryo"/>
              </a:rPr>
              <a:t>⇨ </a:t>
            </a:r>
            <a:r>
              <a:rPr lang="en-US" sz="2000" dirty="0" smtClean="0">
                <a:solidFill>
                  <a:srgbClr val="0000FF"/>
                </a:solidFill>
                <a:ea typeface="Meiryo"/>
              </a:rPr>
              <a:t>operate at low T</a:t>
            </a:r>
            <a:r>
              <a:rPr lang="en-US" sz="2000" dirty="0" smtClean="0">
                <a:ea typeface="Meiryo"/>
              </a:rPr>
              <a:t> to maximize C</a:t>
            </a:r>
            <a:r>
              <a:rPr lang="en-US" sz="2000" baseline="-25000" dirty="0" smtClean="0">
                <a:ea typeface="Meiryo"/>
              </a:rPr>
              <a:t>D</a:t>
            </a:r>
            <a:r>
              <a:rPr lang="en-US" sz="2000" dirty="0" smtClean="0"/>
              <a:t>  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" y="5071608"/>
            <a:ext cx="46481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2000" dirty="0" err="1" smtClean="0">
                <a:latin typeface="Symbol" pitchFamily="18" charset="2"/>
              </a:rPr>
              <a:t>a</a:t>
            </a:r>
            <a:r>
              <a:rPr lang="en-US" sz="2000" baseline="-25000" dirty="0" err="1" smtClean="0"/>
              <a:t>D</a:t>
            </a:r>
            <a:r>
              <a:rPr lang="en-US" sz="2000" dirty="0" smtClean="0"/>
              <a:t>&gt;</a:t>
            </a:r>
            <a:r>
              <a:rPr lang="en-US" sz="2000" dirty="0" smtClean="0">
                <a:latin typeface="Symbol" pitchFamily="18" charset="2"/>
              </a:rPr>
              <a:t>a</a:t>
            </a:r>
            <a:r>
              <a:rPr lang="en-US" sz="2000" baseline="-25000" dirty="0" smtClean="0"/>
              <a:t>U2</a:t>
            </a:r>
            <a:r>
              <a:rPr lang="en-US" sz="2000" dirty="0" smtClean="0"/>
              <a:t>, keep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high to maximize C</a:t>
            </a:r>
            <a:r>
              <a:rPr lang="en-US" sz="2000" baseline="-25000" dirty="0" smtClean="0"/>
              <a:t>D</a:t>
            </a:r>
            <a:endParaRPr lang="en-US" sz="2000" dirty="0" smtClean="0"/>
          </a:p>
        </p:txBody>
      </p:sp>
      <p:sp>
        <p:nvSpPr>
          <p:cNvPr id="59" name="TextBox 58"/>
          <p:cNvSpPr txBox="1"/>
          <p:nvPr/>
        </p:nvSpPr>
        <p:spPr>
          <a:xfrm>
            <a:off x="33420" y="545592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2000" dirty="0" err="1" smtClean="0"/>
              <a:t>r</a:t>
            </a:r>
            <a:r>
              <a:rPr lang="en-US" sz="2000" baseline="-25000" dirty="0" err="1" smtClean="0"/>
              <a:t>D</a:t>
            </a:r>
            <a:r>
              <a:rPr lang="en-US" sz="2000" dirty="0" smtClean="0"/>
              <a:t>, r</a:t>
            </a:r>
            <a:r>
              <a:rPr lang="en-US" sz="2000" baseline="-25000" dirty="0" smtClean="0"/>
              <a:t>U1</a:t>
            </a:r>
            <a:r>
              <a:rPr lang="en-US" sz="2000" dirty="0" smtClean="0"/>
              <a:t> &amp; r</a:t>
            </a:r>
            <a:r>
              <a:rPr lang="en-US" sz="2000" baseline="-25000" dirty="0" smtClean="0"/>
              <a:t>U2</a:t>
            </a:r>
            <a:r>
              <a:rPr lang="en-US" sz="2000" dirty="0" smtClean="0"/>
              <a:t> are all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order in C</a:t>
            </a:r>
            <a:r>
              <a:rPr lang="en-US" sz="2000" baseline="-25000" dirty="0" smtClean="0"/>
              <a:t>C</a:t>
            </a:r>
            <a:r>
              <a:rPr lang="en-US" sz="2000" dirty="0" smtClean="0"/>
              <a:t>, so changing C</a:t>
            </a:r>
            <a:r>
              <a:rPr lang="en-US" sz="2000" baseline="-25000" dirty="0" smtClean="0"/>
              <a:t>C</a:t>
            </a:r>
            <a:r>
              <a:rPr lang="en-US" sz="2000" dirty="0" smtClean="0"/>
              <a:t> does not influence selectivity, but high C</a:t>
            </a:r>
            <a:r>
              <a:rPr lang="en-US" sz="2000" baseline="-25000" dirty="0" smtClean="0"/>
              <a:t>C</a:t>
            </a:r>
            <a:r>
              <a:rPr lang="en-US" sz="2000" dirty="0" smtClean="0"/>
              <a:t> will offset the rate decrease due to low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 </a:t>
            </a:r>
          </a:p>
        </p:txBody>
      </p:sp>
      <p:sp>
        <p:nvSpPr>
          <p:cNvPr id="61" name="Rectangle 60"/>
          <p:cNvSpPr/>
          <p:nvPr/>
        </p:nvSpPr>
        <p:spPr>
          <a:xfrm>
            <a:off x="0" y="6144547"/>
            <a:ext cx="4648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/>
              <a:t>Low C</a:t>
            </a:r>
            <a:r>
              <a:rPr lang="en-US" sz="2000" baseline="-25000" dirty="0" smtClean="0"/>
              <a:t>D</a:t>
            </a:r>
            <a:r>
              <a:rPr lang="en-US" sz="2000" dirty="0" smtClean="0"/>
              <a:t> reduces the production of U</a:t>
            </a:r>
            <a:r>
              <a:rPr lang="en-US" sz="2000" baseline="-25000" dirty="0" smtClean="0"/>
              <a:t>2</a:t>
            </a:r>
            <a:endParaRPr lang="en-US" sz="2000" dirty="0"/>
          </a:p>
        </p:txBody>
      </p:sp>
      <p:sp>
        <p:nvSpPr>
          <p:cNvPr id="62" name="TextBox 61"/>
          <p:cNvSpPr txBox="1"/>
          <p:nvPr/>
        </p:nvSpPr>
        <p:spPr>
          <a:xfrm>
            <a:off x="2438400" y="4628316"/>
            <a:ext cx="37529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Conflicts with maximizing S</a:t>
            </a:r>
            <a:r>
              <a:rPr lang="en-US" sz="2000" baseline="-25000" dirty="0" smtClean="0">
                <a:solidFill>
                  <a:srgbClr val="FF0000"/>
                </a:solidFill>
              </a:rPr>
              <a:t>D/U1</a:t>
            </a:r>
            <a:r>
              <a:rPr lang="en-US" sz="2000" dirty="0" smtClean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705250" y="5071608"/>
            <a:ext cx="37529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Conflicts with maximizing S</a:t>
            </a:r>
            <a:r>
              <a:rPr lang="en-US" sz="2000" baseline="-25000" dirty="0" smtClean="0">
                <a:solidFill>
                  <a:srgbClr val="FF0000"/>
                </a:solidFill>
              </a:rPr>
              <a:t>D/U1</a:t>
            </a:r>
            <a:r>
              <a:rPr lang="en-US" sz="2000" dirty="0" smtClean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464270" y="6142637"/>
            <a:ext cx="47131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Conflicts with producing the product D!!!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52" grpId="0" animBg="1"/>
      <p:bldP spid="53" grpId="0"/>
      <p:bldP spid="55" grpId="0"/>
      <p:bldP spid="56" grpId="0"/>
      <p:bldP spid="57" grpId="0"/>
      <p:bldP spid="58" grpId="0"/>
      <p:bldP spid="59" grpId="0"/>
      <p:bldP spid="61" grpId="0"/>
      <p:bldP spid="62" grpId="0"/>
      <p:bldP spid="63" grpId="0"/>
      <p:bldP spid="6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/>
          <p:cNvGrpSpPr/>
          <p:nvPr/>
        </p:nvGrpSpPr>
        <p:grpSpPr>
          <a:xfrm>
            <a:off x="76200" y="3352800"/>
            <a:ext cx="4267200" cy="1219200"/>
            <a:chOff x="152400" y="5102770"/>
            <a:chExt cx="4311584" cy="1219200"/>
          </a:xfrm>
        </p:grpSpPr>
        <p:pic>
          <p:nvPicPr>
            <p:cNvPr id="67" name="Picture 66" descr="CH6 PFR w side streams.tif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6050" y="5102770"/>
              <a:ext cx="4287934" cy="1219200"/>
            </a:xfrm>
            <a:prstGeom prst="rect">
              <a:avLst/>
            </a:prstGeom>
          </p:spPr>
        </p:pic>
        <p:sp>
          <p:nvSpPr>
            <p:cNvPr id="69" name="TextBox 68"/>
            <p:cNvSpPr txBox="1"/>
            <p:nvPr/>
          </p:nvSpPr>
          <p:spPr>
            <a:xfrm>
              <a:off x="685800" y="5912070"/>
              <a:ext cx="35618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52400" y="5257800"/>
              <a:ext cx="370614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C</a:t>
              </a: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687033" y="5312734"/>
              <a:ext cx="1524000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1721971" y="5257800"/>
              <a:ext cx="15651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PFR, </a:t>
              </a:r>
              <a:r>
                <a:rPr lang="en-US" sz="2000" dirty="0" smtClean="0">
                  <a:solidFill>
                    <a:srgbClr val="FF0000"/>
                  </a:solidFill>
                </a:rPr>
                <a:t>high T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691529" y="754826"/>
            <a:ext cx="27735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Maximize S</a:t>
            </a:r>
            <a:r>
              <a:rPr lang="en-US" sz="2000" baseline="-25000" dirty="0" smtClean="0">
                <a:solidFill>
                  <a:srgbClr val="0000FF"/>
                </a:solidFill>
              </a:rPr>
              <a:t>D/U1</a:t>
            </a:r>
            <a:r>
              <a:rPr lang="en-US" sz="2000" dirty="0" smtClean="0">
                <a:solidFill>
                  <a:srgbClr val="0000FF"/>
                </a:solidFill>
              </a:rPr>
              <a:t> &amp; S</a:t>
            </a:r>
            <a:r>
              <a:rPr lang="en-US" sz="2000" baseline="-25000" dirty="0" smtClean="0">
                <a:solidFill>
                  <a:srgbClr val="0000FF"/>
                </a:solidFill>
              </a:rPr>
              <a:t>D/U2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5127" name="Object 43"/>
          <p:cNvGraphicFramePr>
            <a:graphicFrameLocks noChangeAspect="1"/>
          </p:cNvGraphicFramePr>
          <p:nvPr/>
        </p:nvGraphicFramePr>
        <p:xfrm>
          <a:off x="86083" y="609600"/>
          <a:ext cx="2519363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1" name="Equation" r:id="rId4" imgW="2692080" imgH="685800" progId="Equation.DSMT4">
                  <p:embed/>
                </p:oleObj>
              </mc:Choice>
              <mc:Fallback>
                <p:oleObj name="Equation" r:id="rId4" imgW="2692080" imgH="685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83" y="609600"/>
                        <a:ext cx="2519363" cy="690563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29"/>
          <p:cNvGrpSpPr/>
          <p:nvPr/>
        </p:nvGrpSpPr>
        <p:grpSpPr>
          <a:xfrm>
            <a:off x="491889" y="76200"/>
            <a:ext cx="2353529" cy="544630"/>
            <a:chOff x="533400" y="693680"/>
            <a:chExt cx="2353529" cy="544630"/>
          </a:xfrm>
        </p:grpSpPr>
        <p:sp>
          <p:nvSpPr>
            <p:cNvPr id="27" name="TextBox 26"/>
            <p:cNvSpPr txBox="1"/>
            <p:nvPr/>
          </p:nvSpPr>
          <p:spPr>
            <a:xfrm>
              <a:off x="533400" y="838200"/>
              <a:ext cx="23535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A+C</a:t>
              </a:r>
              <a:r>
                <a:rPr lang="en-US" sz="2000" dirty="0" smtClean="0">
                  <a:ea typeface="Meiryo"/>
                </a:rPr>
                <a:t>      D   desired</a:t>
              </a:r>
              <a:endParaRPr lang="en-US" sz="2000" dirty="0" smtClean="0"/>
            </a:p>
          </p:txBody>
        </p:sp>
        <p:sp>
          <p:nvSpPr>
            <p:cNvPr id="28" name="Text Box 59"/>
            <p:cNvSpPr txBox="1">
              <a:spLocks noChangeArrowheads="1"/>
            </p:cNvSpPr>
            <p:nvPr/>
          </p:nvSpPr>
          <p:spPr bwMode="auto">
            <a:xfrm>
              <a:off x="1111470" y="693680"/>
              <a:ext cx="4106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err="1" smtClean="0"/>
                <a:t>k</a:t>
              </a:r>
              <a:r>
                <a:rPr kumimoji="1" lang="en-GB" altLang="zh-TW" i="1" baseline="-25000" dirty="0" err="1" smtClean="0"/>
                <a:t>D</a:t>
              </a:r>
              <a:endParaRPr kumimoji="1" lang="en-GB" altLang="zh-TW" i="1" dirty="0"/>
            </a:p>
          </p:txBody>
        </p:sp>
        <p:sp>
          <p:nvSpPr>
            <p:cNvPr id="29" name="Line 58"/>
            <p:cNvSpPr>
              <a:spLocks noChangeShapeType="1"/>
            </p:cNvSpPr>
            <p:nvPr/>
          </p:nvSpPr>
          <p:spPr bwMode="auto">
            <a:xfrm>
              <a:off x="1153510" y="1024760"/>
              <a:ext cx="3657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30"/>
          <p:cNvGrpSpPr/>
          <p:nvPr/>
        </p:nvGrpSpPr>
        <p:grpSpPr>
          <a:xfrm>
            <a:off x="3124744" y="76200"/>
            <a:ext cx="2733441" cy="544630"/>
            <a:chOff x="533400" y="693680"/>
            <a:chExt cx="2733441" cy="544630"/>
          </a:xfrm>
        </p:grpSpPr>
        <p:sp>
          <p:nvSpPr>
            <p:cNvPr id="32" name="TextBox 31"/>
            <p:cNvSpPr txBox="1"/>
            <p:nvPr/>
          </p:nvSpPr>
          <p:spPr>
            <a:xfrm>
              <a:off x="533400" y="838200"/>
              <a:ext cx="27334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A+C</a:t>
              </a:r>
              <a:r>
                <a:rPr lang="en-US" sz="2000" dirty="0" smtClean="0">
                  <a:ea typeface="Meiryo"/>
                </a:rPr>
                <a:t>      U</a:t>
              </a:r>
              <a:r>
                <a:rPr lang="en-US" sz="2000" baseline="-25000" dirty="0" smtClean="0">
                  <a:ea typeface="Meiryo"/>
                </a:rPr>
                <a:t>1</a:t>
              </a:r>
              <a:r>
                <a:rPr lang="en-US" sz="2000" dirty="0" smtClean="0">
                  <a:ea typeface="Meiryo"/>
                </a:rPr>
                <a:t>   undesired</a:t>
              </a:r>
              <a:endParaRPr lang="en-US" sz="2000" dirty="0" smtClean="0"/>
            </a:p>
          </p:txBody>
        </p:sp>
        <p:sp>
          <p:nvSpPr>
            <p:cNvPr id="33" name="Text Box 59"/>
            <p:cNvSpPr txBox="1">
              <a:spLocks noChangeArrowheads="1"/>
            </p:cNvSpPr>
            <p:nvPr/>
          </p:nvSpPr>
          <p:spPr bwMode="auto">
            <a:xfrm>
              <a:off x="1058920" y="693680"/>
              <a:ext cx="4956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smtClean="0"/>
                <a:t>k</a:t>
              </a:r>
              <a:r>
                <a:rPr kumimoji="1" lang="en-GB" altLang="zh-TW" i="1" baseline="-25000" dirty="0" smtClean="0"/>
                <a:t>U1</a:t>
              </a:r>
              <a:endParaRPr kumimoji="1" lang="en-GB" altLang="zh-TW" i="1" dirty="0"/>
            </a:p>
          </p:txBody>
        </p:sp>
        <p:sp>
          <p:nvSpPr>
            <p:cNvPr id="34" name="Line 58"/>
            <p:cNvSpPr>
              <a:spLocks noChangeShapeType="1"/>
            </p:cNvSpPr>
            <p:nvPr/>
          </p:nvSpPr>
          <p:spPr bwMode="auto">
            <a:xfrm>
              <a:off x="1153510" y="1045780"/>
              <a:ext cx="3657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0"/>
          <p:cNvGrpSpPr/>
          <p:nvPr/>
        </p:nvGrpSpPr>
        <p:grpSpPr>
          <a:xfrm>
            <a:off x="6096000" y="76200"/>
            <a:ext cx="2733441" cy="544630"/>
            <a:chOff x="533400" y="693680"/>
            <a:chExt cx="2733441" cy="544630"/>
          </a:xfrm>
        </p:grpSpPr>
        <p:sp>
          <p:nvSpPr>
            <p:cNvPr id="49" name="TextBox 48"/>
            <p:cNvSpPr txBox="1"/>
            <p:nvPr/>
          </p:nvSpPr>
          <p:spPr>
            <a:xfrm>
              <a:off x="533400" y="838200"/>
              <a:ext cx="27334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D+C</a:t>
              </a:r>
              <a:r>
                <a:rPr lang="en-US" sz="2000" dirty="0" smtClean="0">
                  <a:ea typeface="Meiryo"/>
                </a:rPr>
                <a:t>      U</a:t>
              </a:r>
              <a:r>
                <a:rPr lang="en-US" sz="2000" baseline="-25000" dirty="0" smtClean="0">
                  <a:ea typeface="Meiryo"/>
                </a:rPr>
                <a:t>2</a:t>
              </a:r>
              <a:r>
                <a:rPr lang="en-US" sz="2000" dirty="0" smtClean="0">
                  <a:ea typeface="Meiryo"/>
                </a:rPr>
                <a:t>   undesired</a:t>
              </a:r>
              <a:endParaRPr lang="en-US" sz="2000" dirty="0" smtClean="0"/>
            </a:p>
          </p:txBody>
        </p:sp>
        <p:sp>
          <p:nvSpPr>
            <p:cNvPr id="50" name="Text Box 59"/>
            <p:cNvSpPr txBox="1">
              <a:spLocks noChangeArrowheads="1"/>
            </p:cNvSpPr>
            <p:nvPr/>
          </p:nvSpPr>
          <p:spPr bwMode="auto">
            <a:xfrm>
              <a:off x="1058920" y="693680"/>
              <a:ext cx="4956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smtClean="0"/>
                <a:t>k</a:t>
              </a:r>
              <a:r>
                <a:rPr kumimoji="1" lang="en-GB" altLang="zh-TW" i="1" baseline="-25000" dirty="0" smtClean="0"/>
                <a:t>U2</a:t>
              </a:r>
              <a:endParaRPr kumimoji="1" lang="en-GB" altLang="zh-TW" i="1" dirty="0"/>
            </a:p>
          </p:txBody>
        </p:sp>
        <p:sp>
          <p:nvSpPr>
            <p:cNvPr id="51" name="Line 58"/>
            <p:cNvSpPr>
              <a:spLocks noChangeShapeType="1"/>
            </p:cNvSpPr>
            <p:nvPr/>
          </p:nvSpPr>
          <p:spPr bwMode="auto">
            <a:xfrm>
              <a:off x="1153510" y="1045780"/>
              <a:ext cx="3657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5551129" y="609600"/>
          <a:ext cx="3506787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2" name="Equation" r:id="rId6" imgW="3746160" imgH="685800" progId="Equation.DSMT4">
                  <p:embed/>
                </p:oleObj>
              </mc:Choice>
              <mc:Fallback>
                <p:oleObj name="Equation" r:id="rId6" imgW="3746160" imgH="685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1129" y="609600"/>
                        <a:ext cx="3506787" cy="69215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Box 52"/>
          <p:cNvSpPr txBox="1"/>
          <p:nvPr/>
        </p:nvSpPr>
        <p:spPr>
          <a:xfrm>
            <a:off x="76200" y="1676400"/>
            <a:ext cx="2877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err="1" smtClean="0">
                <a:latin typeface="Symbol" pitchFamily="18" charset="2"/>
              </a:rPr>
              <a:t>a</a:t>
            </a:r>
            <a:r>
              <a:rPr lang="en-US" baseline="-25000" dirty="0" err="1" smtClean="0"/>
              <a:t>D</a:t>
            </a:r>
            <a:r>
              <a:rPr lang="en-US" dirty="0" smtClean="0"/>
              <a:t>&lt;</a:t>
            </a:r>
            <a:r>
              <a:rPr lang="en-US" dirty="0" smtClean="0">
                <a:latin typeface="Symbol" pitchFamily="18" charset="2"/>
              </a:rPr>
              <a:t>a</a:t>
            </a:r>
            <a:r>
              <a:rPr lang="en-US" baseline="-25000" dirty="0" smtClean="0"/>
              <a:t>U1</a:t>
            </a:r>
            <a:r>
              <a:rPr lang="en-US" dirty="0" smtClean="0"/>
              <a:t>, keep C</a:t>
            </a:r>
            <a:r>
              <a:rPr lang="en-US" baseline="-25000" dirty="0" smtClean="0"/>
              <a:t>A</a:t>
            </a:r>
            <a:r>
              <a:rPr lang="en-US" dirty="0" smtClean="0"/>
              <a:t> low</a:t>
            </a:r>
          </a:p>
        </p:txBody>
      </p:sp>
      <p:sp>
        <p:nvSpPr>
          <p:cNvPr id="55" name="Rectangle 54"/>
          <p:cNvSpPr/>
          <p:nvPr/>
        </p:nvSpPr>
        <p:spPr>
          <a:xfrm>
            <a:off x="76200" y="1332704"/>
            <a:ext cx="31824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indent="-168275">
              <a:buFont typeface="Arial" pitchFamily="34" charset="0"/>
              <a:buChar char="•"/>
            </a:pPr>
            <a:r>
              <a:rPr lang="en-US" dirty="0" smtClean="0"/>
              <a:t>E</a:t>
            </a:r>
            <a:r>
              <a:rPr lang="en-US" baseline="-25000" dirty="0" smtClean="0"/>
              <a:t>D</a:t>
            </a:r>
            <a:r>
              <a:rPr lang="en-US" dirty="0" smtClean="0"/>
              <a:t>&gt;E</a:t>
            </a:r>
            <a:r>
              <a:rPr lang="en-US" baseline="-25000" dirty="0" smtClean="0"/>
              <a:t>U1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operate at a high T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76200" y="2057400"/>
            <a:ext cx="31062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indent="-168275">
              <a:buFont typeface="Arial" pitchFamily="34" charset="0"/>
              <a:buChar char="•"/>
            </a:pPr>
            <a:r>
              <a:rPr lang="en-US" dirty="0" smtClean="0"/>
              <a:t>Want to maximize C</a:t>
            </a:r>
            <a:r>
              <a:rPr lang="en-US" baseline="-25000" dirty="0" smtClean="0"/>
              <a:t>D</a:t>
            </a:r>
            <a:endParaRPr lang="en-US" baseline="-25000" dirty="0"/>
          </a:p>
        </p:txBody>
      </p:sp>
      <p:sp>
        <p:nvSpPr>
          <p:cNvPr id="57" name="TextBox 56"/>
          <p:cNvSpPr txBox="1"/>
          <p:nvPr/>
        </p:nvSpPr>
        <p:spPr>
          <a:xfrm>
            <a:off x="5257801" y="1332704"/>
            <a:ext cx="3886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E</a:t>
            </a:r>
            <a:r>
              <a:rPr lang="en-US" baseline="-25000" dirty="0" smtClean="0"/>
              <a:t>D</a:t>
            </a:r>
            <a:r>
              <a:rPr lang="en-US" dirty="0" smtClean="0"/>
              <a:t>&lt;E</a:t>
            </a:r>
            <a:r>
              <a:rPr lang="en-US" baseline="-25000" dirty="0" smtClean="0"/>
              <a:t>U2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00FF"/>
                </a:solidFill>
                <a:ea typeface="Meiryo"/>
              </a:rPr>
              <a:t>operate at low T</a:t>
            </a:r>
            <a:endParaRPr lang="en-US" dirty="0" smtClean="0"/>
          </a:p>
        </p:txBody>
      </p:sp>
      <p:sp>
        <p:nvSpPr>
          <p:cNvPr id="58" name="TextBox 57"/>
          <p:cNvSpPr txBox="1"/>
          <p:nvPr/>
        </p:nvSpPr>
        <p:spPr>
          <a:xfrm>
            <a:off x="5257801" y="1676400"/>
            <a:ext cx="3886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err="1" smtClean="0">
                <a:latin typeface="Symbol" pitchFamily="18" charset="2"/>
              </a:rPr>
              <a:t>a</a:t>
            </a:r>
            <a:r>
              <a:rPr lang="en-US" baseline="-25000" dirty="0" err="1" smtClean="0"/>
              <a:t>D</a:t>
            </a:r>
            <a:r>
              <a:rPr lang="en-US" dirty="0" smtClean="0"/>
              <a:t>&gt;</a:t>
            </a:r>
            <a:r>
              <a:rPr lang="en-US" dirty="0" smtClean="0">
                <a:latin typeface="Symbol" pitchFamily="18" charset="2"/>
              </a:rPr>
              <a:t>a</a:t>
            </a:r>
            <a:r>
              <a:rPr lang="en-US" baseline="-25000" dirty="0" smtClean="0"/>
              <a:t>U2</a:t>
            </a:r>
            <a:r>
              <a:rPr lang="en-US" dirty="0" smtClean="0"/>
              <a:t>, keep C</a:t>
            </a:r>
            <a:r>
              <a:rPr lang="en-US" baseline="-25000" dirty="0" smtClean="0"/>
              <a:t>A</a:t>
            </a:r>
            <a:r>
              <a:rPr lang="en-US" dirty="0" smtClean="0"/>
              <a:t> high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257801" y="2057400"/>
            <a:ext cx="38861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indent="-168275">
              <a:buFont typeface="Arial" pitchFamily="34" charset="0"/>
              <a:buChar char="•"/>
            </a:pPr>
            <a:r>
              <a:rPr lang="en-US" dirty="0" smtClean="0"/>
              <a:t>Low C</a:t>
            </a:r>
            <a:r>
              <a:rPr lang="en-US" baseline="-25000" dirty="0" smtClean="0"/>
              <a:t>D</a:t>
            </a:r>
            <a:r>
              <a:rPr lang="en-US" dirty="0" smtClean="0"/>
              <a:t> reduces production of U</a:t>
            </a:r>
            <a:r>
              <a:rPr lang="en-US" baseline="-25000" dirty="0" smtClean="0"/>
              <a:t>2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999553" y="2362200"/>
            <a:ext cx="71448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indent="-168275" algn="ctr">
              <a:buFont typeface="Arial" pitchFamily="34" charset="0"/>
              <a:buChar char="•"/>
            </a:pPr>
            <a:r>
              <a:rPr lang="en-US" dirty="0" smtClean="0"/>
              <a:t>High C</a:t>
            </a:r>
            <a:r>
              <a:rPr lang="en-US" baseline="-25000" dirty="0" smtClean="0"/>
              <a:t>C</a:t>
            </a:r>
            <a:r>
              <a:rPr lang="en-US" dirty="0" smtClean="0"/>
              <a:t> increases </a:t>
            </a:r>
            <a:r>
              <a:rPr lang="en-US" dirty="0" err="1" smtClean="0"/>
              <a:t>rxn</a:t>
            </a:r>
            <a:r>
              <a:rPr lang="en-US" dirty="0" smtClean="0"/>
              <a:t> rate &amp; offsets slow rate caused by low C</a:t>
            </a:r>
            <a:r>
              <a:rPr lang="en-US" baseline="-25000" dirty="0" smtClean="0"/>
              <a:t>A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4158" y="2724090"/>
            <a:ext cx="90556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Consider relative magnitude of S</a:t>
            </a:r>
            <a:r>
              <a:rPr lang="en-US" sz="2000" baseline="-25000" dirty="0" smtClean="0">
                <a:solidFill>
                  <a:srgbClr val="7030A0"/>
                </a:solidFill>
              </a:rPr>
              <a:t>D/U1</a:t>
            </a:r>
            <a:r>
              <a:rPr lang="en-US" sz="2000" dirty="0" smtClean="0">
                <a:solidFill>
                  <a:srgbClr val="7030A0"/>
                </a:solidFill>
              </a:rPr>
              <a:t> and D</a:t>
            </a:r>
            <a:r>
              <a:rPr lang="en-US" sz="2000" baseline="-25000" dirty="0" smtClean="0">
                <a:solidFill>
                  <a:srgbClr val="7030A0"/>
                </a:solidFill>
              </a:rPr>
              <a:t>D/U2</a:t>
            </a:r>
            <a:r>
              <a:rPr lang="en-US" sz="2000" dirty="0" smtClean="0">
                <a:solidFill>
                  <a:srgbClr val="7030A0"/>
                </a:solidFill>
              </a:rPr>
              <a:t> as a function of position in PFR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52400" y="3048000"/>
            <a:ext cx="678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PFR</a:t>
            </a:r>
            <a:r>
              <a:rPr lang="en-US" sz="2000" dirty="0" smtClean="0"/>
              <a:t> w/ side streams feeding low C</a:t>
            </a:r>
            <a:r>
              <a:rPr lang="en-US" sz="2000" baseline="-25000" dirty="0" smtClean="0"/>
              <a:t>A</a:t>
            </a:r>
            <a:endParaRPr lang="en-US" sz="2000" dirty="0" smtClean="0"/>
          </a:p>
        </p:txBody>
      </p:sp>
      <p:sp>
        <p:nvSpPr>
          <p:cNvPr id="42" name="TextBox 41"/>
          <p:cNvSpPr txBox="1"/>
          <p:nvPr/>
        </p:nvSpPr>
        <p:spPr>
          <a:xfrm>
            <a:off x="152400" y="4476690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High T, C</a:t>
            </a:r>
            <a:r>
              <a:rPr lang="en-US" baseline="-25000" dirty="0" smtClean="0"/>
              <a:t>C</a:t>
            </a:r>
            <a:r>
              <a:rPr lang="en-US" dirty="0" smtClean="0"/>
              <a:t> is initially high, C</a:t>
            </a:r>
            <a:r>
              <a:rPr lang="en-US" baseline="-25000" dirty="0" smtClean="0"/>
              <a:t>A</a:t>
            </a:r>
            <a:r>
              <a:rPr lang="en-US" dirty="0" smtClean="0"/>
              <a:t> is low 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52400" y="4800600"/>
            <a:ext cx="1483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Meiryo"/>
                <a:ea typeface="Meiryo"/>
              </a:rPr>
              <a:t>→</a:t>
            </a:r>
            <a:r>
              <a:rPr lang="en-US" dirty="0" smtClean="0">
                <a:solidFill>
                  <a:srgbClr val="7030A0"/>
                </a:solidFill>
                <a:ea typeface="Meiryo"/>
              </a:rPr>
              <a:t> high S</a:t>
            </a:r>
            <a:r>
              <a:rPr lang="en-US" baseline="-25000" dirty="0" smtClean="0">
                <a:solidFill>
                  <a:srgbClr val="7030A0"/>
                </a:solidFill>
                <a:ea typeface="Meiryo"/>
              </a:rPr>
              <a:t>D/U1</a:t>
            </a:r>
            <a:endParaRPr lang="en-US" dirty="0" smtClean="0">
              <a:solidFill>
                <a:srgbClr val="7030A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63287" y="5116286"/>
            <a:ext cx="4256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Initially C</a:t>
            </a:r>
            <a:r>
              <a:rPr lang="en-US" baseline="-25000" dirty="0" smtClean="0"/>
              <a:t>D</a:t>
            </a:r>
            <a:r>
              <a:rPr lang="en-US" dirty="0" smtClean="0"/>
              <a:t>=0 </a:t>
            </a:r>
            <a:r>
              <a:rPr lang="en-US" dirty="0" smtClean="0">
                <a:latin typeface="Arial"/>
                <a:cs typeface="Arial"/>
              </a:rPr>
              <a:t>→</a:t>
            </a:r>
            <a:r>
              <a:rPr lang="en-US" dirty="0" smtClean="0"/>
              <a:t> r</a:t>
            </a:r>
            <a:r>
              <a:rPr lang="en-US" baseline="-25000" dirty="0" smtClean="0"/>
              <a:t>U2</a:t>
            </a:r>
            <a:r>
              <a:rPr lang="en-US" dirty="0" smtClean="0"/>
              <a:t>=0.  Both gradually increase down reactor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63286" y="5747658"/>
            <a:ext cx="41039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Initially </a:t>
            </a:r>
            <a:r>
              <a:rPr lang="en-US" dirty="0" smtClean="0">
                <a:solidFill>
                  <a:srgbClr val="7030A0"/>
                </a:solidFill>
                <a:ea typeface="Meiryo"/>
              </a:rPr>
              <a:t>high S</a:t>
            </a:r>
            <a:r>
              <a:rPr lang="en-US" baseline="-25000" dirty="0" smtClean="0">
                <a:solidFill>
                  <a:srgbClr val="7030A0"/>
                </a:solidFill>
                <a:ea typeface="Meiryo"/>
              </a:rPr>
              <a:t>D/U2 </a:t>
            </a:r>
            <a:r>
              <a:rPr lang="en-US" dirty="0" smtClean="0">
                <a:solidFill>
                  <a:srgbClr val="7030A0"/>
                </a:solidFill>
                <a:ea typeface="Meiryo"/>
              </a:rPr>
              <a:t>(because C</a:t>
            </a:r>
            <a:r>
              <a:rPr lang="en-US" baseline="-25000" dirty="0" smtClean="0">
                <a:solidFill>
                  <a:srgbClr val="7030A0"/>
                </a:solidFill>
                <a:ea typeface="Meiryo"/>
              </a:rPr>
              <a:t>D</a:t>
            </a:r>
            <a:r>
              <a:rPr lang="en-US" dirty="0" smtClean="0">
                <a:solidFill>
                  <a:srgbClr val="7030A0"/>
                </a:solidFill>
                <a:ea typeface="Meiryo"/>
              </a:rPr>
              <a:t> is low), </a:t>
            </a:r>
            <a:r>
              <a:rPr lang="en-US" dirty="0">
                <a:solidFill>
                  <a:srgbClr val="7030A0"/>
                </a:solidFill>
                <a:ea typeface="Meiryo"/>
              </a:rPr>
              <a:t>but S</a:t>
            </a:r>
            <a:r>
              <a:rPr lang="en-US" baseline="-25000" dirty="0">
                <a:solidFill>
                  <a:srgbClr val="7030A0"/>
                </a:solidFill>
                <a:ea typeface="Meiryo"/>
              </a:rPr>
              <a:t>D/U2</a:t>
            </a:r>
            <a:r>
              <a:rPr lang="en-US" dirty="0" smtClean="0">
                <a:solidFill>
                  <a:srgbClr val="7030A0"/>
                </a:solidFill>
                <a:ea typeface="Meiryo"/>
              </a:rPr>
              <a:t> gradually decreases down reactor</a:t>
            </a:r>
            <a:endParaRPr lang="en-US" dirty="0" smtClean="0">
              <a:solidFill>
                <a:srgbClr val="7030A0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343400" y="4495800"/>
            <a:ext cx="4648200" cy="1938992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174625" indent="-174625">
              <a:buFont typeface="Arial" pitchFamily="34" charset="0"/>
              <a:buChar char="•"/>
            </a:pPr>
            <a:r>
              <a:rPr lang="en-US" sz="2000" dirty="0" smtClean="0"/>
              <a:t>At some distance down the reactor, significant amounts of D have formed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sz="2000" dirty="0" smtClean="0"/>
              <a:t>S</a:t>
            </a:r>
            <a:r>
              <a:rPr lang="en-US" sz="2000" baseline="-25000" dirty="0" smtClean="0"/>
              <a:t>D/U2</a:t>
            </a:r>
            <a:r>
              <a:rPr lang="en-US" sz="2000" dirty="0" smtClean="0"/>
              <a:t> becomes significant with respect to S</a:t>
            </a:r>
            <a:r>
              <a:rPr lang="en-US" sz="2000" baseline="-25000" dirty="0" smtClean="0"/>
              <a:t>D/U1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sz="2000" dirty="0" smtClean="0"/>
              <a:t>At this point, want </a:t>
            </a:r>
            <a:r>
              <a:rPr lang="en-US" sz="2000" dirty="0" smtClean="0">
                <a:solidFill>
                  <a:srgbClr val="7030A0"/>
                </a:solidFill>
              </a:rPr>
              <a:t>low T, high C</a:t>
            </a:r>
            <a:r>
              <a:rPr lang="en-US" sz="2000" baseline="-25000" dirty="0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 &amp; low C</a:t>
            </a:r>
            <a:r>
              <a:rPr lang="en-US" sz="2000" baseline="-25000" dirty="0" smtClean="0">
                <a:solidFill>
                  <a:srgbClr val="7030A0"/>
                </a:solidFill>
              </a:rPr>
              <a:t>C</a:t>
            </a:r>
            <a:endParaRPr lang="en-US" sz="2000" dirty="0" smtClean="0"/>
          </a:p>
        </p:txBody>
      </p:sp>
      <p:grpSp>
        <p:nvGrpSpPr>
          <p:cNvPr id="87" name="Group 86"/>
          <p:cNvGrpSpPr/>
          <p:nvPr/>
        </p:nvGrpSpPr>
        <p:grpSpPr>
          <a:xfrm>
            <a:off x="2895600" y="3505200"/>
            <a:ext cx="5040084" cy="869474"/>
            <a:chOff x="2895600" y="3505200"/>
            <a:chExt cx="5040084" cy="869474"/>
          </a:xfrm>
        </p:grpSpPr>
        <p:grpSp>
          <p:nvGrpSpPr>
            <p:cNvPr id="81" name="Group 80"/>
            <p:cNvGrpSpPr/>
            <p:nvPr/>
          </p:nvGrpSpPr>
          <p:grpSpPr>
            <a:xfrm>
              <a:off x="4343400" y="3505200"/>
              <a:ext cx="3592284" cy="426720"/>
              <a:chOff x="4343400" y="3505200"/>
              <a:chExt cx="3592284" cy="426720"/>
            </a:xfrm>
          </p:grpSpPr>
          <p:grpSp>
            <p:nvGrpSpPr>
              <p:cNvPr id="79" name="Group 78"/>
              <p:cNvGrpSpPr/>
              <p:nvPr/>
            </p:nvGrpSpPr>
            <p:grpSpPr>
              <a:xfrm>
                <a:off x="4343400" y="3520440"/>
                <a:ext cx="3592284" cy="411480"/>
                <a:chOff x="4343400" y="3520440"/>
                <a:chExt cx="3592284" cy="411480"/>
              </a:xfrm>
            </p:grpSpPr>
            <p:sp>
              <p:nvSpPr>
                <p:cNvPr id="76" name="Rounded Rectangle 75"/>
                <p:cNvSpPr/>
                <p:nvPr/>
              </p:nvSpPr>
              <p:spPr>
                <a:xfrm>
                  <a:off x="4343400" y="3520440"/>
                  <a:ext cx="2286000" cy="411480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8" name="Straight Arrow Connector 77"/>
                <p:cNvCxnSpPr/>
                <p:nvPr/>
              </p:nvCxnSpPr>
              <p:spPr>
                <a:xfrm>
                  <a:off x="6640284" y="3722914"/>
                  <a:ext cx="1295400" cy="158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0" name="TextBox 79"/>
              <p:cNvSpPr txBox="1"/>
              <p:nvPr/>
            </p:nvSpPr>
            <p:spPr>
              <a:xfrm>
                <a:off x="4661772" y="3505200"/>
                <a:ext cx="166282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PFR 2, </a:t>
                </a:r>
                <a:r>
                  <a:rPr lang="en-US" sz="2000" dirty="0" smtClean="0">
                    <a:solidFill>
                      <a:srgbClr val="0000FF"/>
                    </a:solidFill>
                  </a:rPr>
                  <a:t>low T</a:t>
                </a:r>
              </a:p>
            </p:txBody>
          </p:sp>
        </p:grpSp>
        <p:grpSp>
          <p:nvGrpSpPr>
            <p:cNvPr id="86" name="Group 85"/>
            <p:cNvGrpSpPr/>
            <p:nvPr/>
          </p:nvGrpSpPr>
          <p:grpSpPr>
            <a:xfrm>
              <a:off x="2895600" y="3734594"/>
              <a:ext cx="1219994" cy="640080"/>
              <a:chOff x="2895600" y="3734594"/>
              <a:chExt cx="1219994" cy="640080"/>
            </a:xfrm>
          </p:grpSpPr>
          <p:cxnSp>
            <p:nvCxnSpPr>
              <p:cNvPr id="83" name="Straight Connector 82"/>
              <p:cNvCxnSpPr/>
              <p:nvPr/>
            </p:nvCxnSpPr>
            <p:spPr>
              <a:xfrm>
                <a:off x="2895600" y="4365172"/>
                <a:ext cx="12192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/>
              <p:cNvCxnSpPr/>
              <p:nvPr/>
            </p:nvCxnSpPr>
            <p:spPr>
              <a:xfrm rot="5400000" flipH="1" flipV="1">
                <a:off x="3794760" y="4053840"/>
                <a:ext cx="640080" cy="1588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2" grpId="0"/>
      <p:bldP spid="72" grpId="0"/>
      <p:bldP spid="73" grpId="0"/>
      <p:bldP spid="74" grpId="0"/>
      <p:bldP spid="7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0"/>
            <a:ext cx="861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If a CSTR were used with C</a:t>
            </a:r>
            <a:r>
              <a:rPr lang="en-US" sz="2000" baseline="-25000" dirty="0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 = 1 mol/L and C</a:t>
            </a:r>
            <a:r>
              <a:rPr lang="en-US" sz="2000" baseline="-25000" dirty="0" smtClean="0">
                <a:solidFill>
                  <a:srgbClr val="7030A0"/>
                </a:solidFill>
              </a:rPr>
              <a:t>D</a:t>
            </a:r>
            <a:r>
              <a:rPr lang="en-US" sz="2000" dirty="0" smtClean="0">
                <a:solidFill>
                  <a:srgbClr val="7030A0"/>
                </a:solidFill>
              </a:rPr>
              <a:t>= 1 mol/L, at what temperature should the reactor be operated?</a:t>
            </a:r>
          </a:p>
        </p:txBody>
      </p:sp>
      <p:graphicFrame>
        <p:nvGraphicFramePr>
          <p:cNvPr id="15" name="Object 34"/>
          <p:cNvGraphicFramePr>
            <a:graphicFrameLocks noChangeAspect="1"/>
          </p:cNvGraphicFramePr>
          <p:nvPr/>
        </p:nvGraphicFramePr>
        <p:xfrm>
          <a:off x="391510" y="1371600"/>
          <a:ext cx="2554287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8" name="Equation" r:id="rId3" imgW="2654280" imgH="634680" progId="Equation.DSMT4">
                  <p:embed/>
                </p:oleObj>
              </mc:Choice>
              <mc:Fallback>
                <p:oleObj name="Equation" r:id="rId3" imgW="2654280" imgH="6346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510" y="1371600"/>
                        <a:ext cx="2554287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5"/>
          <p:cNvGraphicFramePr>
            <a:graphicFrameLocks noChangeAspect="1"/>
          </p:cNvGraphicFramePr>
          <p:nvPr/>
        </p:nvGraphicFramePr>
        <p:xfrm>
          <a:off x="3403233" y="1322387"/>
          <a:ext cx="2176462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9" name="Equation" r:id="rId5" imgW="2273040" imgH="685800" progId="Equation.DSMT4">
                  <p:embed/>
                </p:oleObj>
              </mc:Choice>
              <mc:Fallback>
                <p:oleObj name="Equation" r:id="rId5" imgW="2273040" imgH="685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233" y="1322387"/>
                        <a:ext cx="2176462" cy="677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81000" y="2057400"/>
            <a:ext cx="33714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Need to maximize S</a:t>
            </a:r>
            <a:r>
              <a:rPr lang="en-US" sz="2000" baseline="-25000" dirty="0" smtClean="0">
                <a:solidFill>
                  <a:srgbClr val="0000FF"/>
                </a:solidFill>
              </a:rPr>
              <a:t>D/(U1+U2)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pSp>
        <p:nvGrpSpPr>
          <p:cNvPr id="2" name="Group 29"/>
          <p:cNvGrpSpPr/>
          <p:nvPr/>
        </p:nvGrpSpPr>
        <p:grpSpPr>
          <a:xfrm>
            <a:off x="491889" y="685800"/>
            <a:ext cx="2353529" cy="544630"/>
            <a:chOff x="533400" y="693680"/>
            <a:chExt cx="2353529" cy="544630"/>
          </a:xfrm>
        </p:grpSpPr>
        <p:sp>
          <p:nvSpPr>
            <p:cNvPr id="27" name="TextBox 26"/>
            <p:cNvSpPr txBox="1"/>
            <p:nvPr/>
          </p:nvSpPr>
          <p:spPr>
            <a:xfrm>
              <a:off x="533400" y="838200"/>
              <a:ext cx="23535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A+C</a:t>
              </a:r>
              <a:r>
                <a:rPr lang="en-US" sz="2000" dirty="0" smtClean="0">
                  <a:ea typeface="Meiryo"/>
                </a:rPr>
                <a:t>      D   desired</a:t>
              </a:r>
              <a:endParaRPr lang="en-US" sz="2000" dirty="0" smtClean="0"/>
            </a:p>
          </p:txBody>
        </p:sp>
        <p:sp>
          <p:nvSpPr>
            <p:cNvPr id="28" name="Text Box 59"/>
            <p:cNvSpPr txBox="1">
              <a:spLocks noChangeArrowheads="1"/>
            </p:cNvSpPr>
            <p:nvPr/>
          </p:nvSpPr>
          <p:spPr bwMode="auto">
            <a:xfrm>
              <a:off x="1111470" y="693680"/>
              <a:ext cx="4106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err="1" smtClean="0"/>
                <a:t>k</a:t>
              </a:r>
              <a:r>
                <a:rPr kumimoji="1" lang="en-GB" altLang="zh-TW" i="1" baseline="-25000" dirty="0" err="1" smtClean="0"/>
                <a:t>D</a:t>
              </a:r>
              <a:endParaRPr kumimoji="1" lang="en-GB" altLang="zh-TW" i="1" dirty="0"/>
            </a:p>
          </p:txBody>
        </p:sp>
        <p:sp>
          <p:nvSpPr>
            <p:cNvPr id="29" name="Line 58"/>
            <p:cNvSpPr>
              <a:spLocks noChangeShapeType="1"/>
            </p:cNvSpPr>
            <p:nvPr/>
          </p:nvSpPr>
          <p:spPr bwMode="auto">
            <a:xfrm>
              <a:off x="1153510" y="1024760"/>
              <a:ext cx="3657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30"/>
          <p:cNvGrpSpPr/>
          <p:nvPr/>
        </p:nvGrpSpPr>
        <p:grpSpPr>
          <a:xfrm>
            <a:off x="3124744" y="685800"/>
            <a:ext cx="2733441" cy="544630"/>
            <a:chOff x="533400" y="693680"/>
            <a:chExt cx="2733441" cy="544630"/>
          </a:xfrm>
        </p:grpSpPr>
        <p:sp>
          <p:nvSpPr>
            <p:cNvPr id="32" name="TextBox 31"/>
            <p:cNvSpPr txBox="1"/>
            <p:nvPr/>
          </p:nvSpPr>
          <p:spPr>
            <a:xfrm>
              <a:off x="533400" y="838200"/>
              <a:ext cx="27334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A+C</a:t>
              </a:r>
              <a:r>
                <a:rPr lang="en-US" sz="2000" dirty="0" smtClean="0">
                  <a:ea typeface="Meiryo"/>
                </a:rPr>
                <a:t>      U</a:t>
              </a:r>
              <a:r>
                <a:rPr lang="en-US" sz="2000" baseline="-25000" dirty="0" smtClean="0">
                  <a:ea typeface="Meiryo"/>
                </a:rPr>
                <a:t>1</a:t>
              </a:r>
              <a:r>
                <a:rPr lang="en-US" sz="2000" dirty="0" smtClean="0">
                  <a:ea typeface="Meiryo"/>
                </a:rPr>
                <a:t>   undesired</a:t>
              </a:r>
              <a:endParaRPr lang="en-US" sz="2000" dirty="0" smtClean="0"/>
            </a:p>
          </p:txBody>
        </p:sp>
        <p:sp>
          <p:nvSpPr>
            <p:cNvPr id="33" name="Text Box 59"/>
            <p:cNvSpPr txBox="1">
              <a:spLocks noChangeArrowheads="1"/>
            </p:cNvSpPr>
            <p:nvPr/>
          </p:nvSpPr>
          <p:spPr bwMode="auto">
            <a:xfrm>
              <a:off x="1058920" y="693680"/>
              <a:ext cx="4956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smtClean="0"/>
                <a:t>k</a:t>
              </a:r>
              <a:r>
                <a:rPr kumimoji="1" lang="en-GB" altLang="zh-TW" i="1" baseline="-25000" dirty="0" smtClean="0"/>
                <a:t>U1</a:t>
              </a:r>
              <a:endParaRPr kumimoji="1" lang="en-GB" altLang="zh-TW" i="1" dirty="0"/>
            </a:p>
          </p:txBody>
        </p:sp>
        <p:sp>
          <p:nvSpPr>
            <p:cNvPr id="34" name="Line 58"/>
            <p:cNvSpPr>
              <a:spLocks noChangeShapeType="1"/>
            </p:cNvSpPr>
            <p:nvPr/>
          </p:nvSpPr>
          <p:spPr bwMode="auto">
            <a:xfrm>
              <a:off x="1153510" y="1045780"/>
              <a:ext cx="3657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0"/>
          <p:cNvGrpSpPr/>
          <p:nvPr/>
        </p:nvGrpSpPr>
        <p:grpSpPr>
          <a:xfrm>
            <a:off x="6096000" y="685800"/>
            <a:ext cx="2733441" cy="544630"/>
            <a:chOff x="533400" y="693680"/>
            <a:chExt cx="2733441" cy="544630"/>
          </a:xfrm>
        </p:grpSpPr>
        <p:sp>
          <p:nvSpPr>
            <p:cNvPr id="49" name="TextBox 48"/>
            <p:cNvSpPr txBox="1"/>
            <p:nvPr/>
          </p:nvSpPr>
          <p:spPr>
            <a:xfrm>
              <a:off x="533400" y="838200"/>
              <a:ext cx="27334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D+C</a:t>
              </a:r>
              <a:r>
                <a:rPr lang="en-US" sz="2000" dirty="0" smtClean="0">
                  <a:ea typeface="Meiryo"/>
                </a:rPr>
                <a:t>      U</a:t>
              </a:r>
              <a:r>
                <a:rPr lang="en-US" sz="2000" baseline="-25000" dirty="0" smtClean="0">
                  <a:ea typeface="Meiryo"/>
                </a:rPr>
                <a:t>2</a:t>
              </a:r>
              <a:r>
                <a:rPr lang="en-US" sz="2000" dirty="0" smtClean="0">
                  <a:ea typeface="Meiryo"/>
                </a:rPr>
                <a:t>   undesired</a:t>
              </a:r>
              <a:endParaRPr lang="en-US" sz="2000" dirty="0" smtClean="0"/>
            </a:p>
          </p:txBody>
        </p:sp>
        <p:sp>
          <p:nvSpPr>
            <p:cNvPr id="50" name="Text Box 59"/>
            <p:cNvSpPr txBox="1">
              <a:spLocks noChangeArrowheads="1"/>
            </p:cNvSpPr>
            <p:nvPr/>
          </p:nvSpPr>
          <p:spPr bwMode="auto">
            <a:xfrm>
              <a:off x="1058920" y="693680"/>
              <a:ext cx="4956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smtClean="0"/>
                <a:t>k</a:t>
              </a:r>
              <a:r>
                <a:rPr kumimoji="1" lang="en-GB" altLang="zh-TW" i="1" baseline="-25000" dirty="0" smtClean="0"/>
                <a:t>U2</a:t>
              </a:r>
              <a:endParaRPr kumimoji="1" lang="en-GB" altLang="zh-TW" i="1" dirty="0"/>
            </a:p>
          </p:txBody>
        </p:sp>
        <p:sp>
          <p:nvSpPr>
            <p:cNvPr id="51" name="Line 58"/>
            <p:cNvSpPr>
              <a:spLocks noChangeShapeType="1"/>
            </p:cNvSpPr>
            <p:nvPr/>
          </p:nvSpPr>
          <p:spPr bwMode="auto">
            <a:xfrm>
              <a:off x="1153510" y="1045780"/>
              <a:ext cx="3657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7173" name="Object 3"/>
          <p:cNvGraphicFramePr>
            <a:graphicFrameLocks noChangeAspect="1"/>
          </p:cNvGraphicFramePr>
          <p:nvPr/>
        </p:nvGraphicFramePr>
        <p:xfrm>
          <a:off x="6289558" y="1322388"/>
          <a:ext cx="2346325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0" name="Equation" r:id="rId7" imgW="2450880" imgH="685800" progId="Equation.DSMT4">
                  <p:embed/>
                </p:oleObj>
              </mc:Choice>
              <mc:Fallback>
                <p:oleObj name="Equation" r:id="rId7" imgW="2450880" imgH="685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9558" y="1322388"/>
                        <a:ext cx="2346325" cy="677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8617079"/>
              </p:ext>
            </p:extLst>
          </p:nvPr>
        </p:nvGraphicFramePr>
        <p:xfrm>
          <a:off x="1676400" y="2743200"/>
          <a:ext cx="2247900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1" name="Equation" r:id="rId9" imgW="2400120" imgH="749160" progId="Equation.DSMT4">
                  <p:embed/>
                </p:oleObj>
              </mc:Choice>
              <mc:Fallback>
                <p:oleObj name="Equation" r:id="rId9" imgW="2400120" imgH="74916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743200"/>
                        <a:ext cx="2247900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0233739"/>
              </p:ext>
            </p:extLst>
          </p:nvPr>
        </p:nvGraphicFramePr>
        <p:xfrm>
          <a:off x="4040369" y="2406501"/>
          <a:ext cx="3863975" cy="1331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" name="Equation" r:id="rId11" imgW="4127400" imgH="1320480" progId="Equation.DSMT4">
                  <p:embed/>
                </p:oleObj>
              </mc:Choice>
              <mc:Fallback>
                <p:oleObj name="Equation" r:id="rId11" imgW="4127400" imgH="1320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0369" y="2406501"/>
                        <a:ext cx="3863975" cy="1331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Straight Connector 35"/>
          <p:cNvCxnSpPr/>
          <p:nvPr/>
        </p:nvCxnSpPr>
        <p:spPr>
          <a:xfrm>
            <a:off x="5562600" y="3429000"/>
            <a:ext cx="457200" cy="3048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62800" y="3420136"/>
            <a:ext cx="457200" cy="3048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705600" y="2743200"/>
            <a:ext cx="457200" cy="3048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49" name="Object 8"/>
          <p:cNvGraphicFramePr>
            <a:graphicFrameLocks noChangeAspect="1"/>
          </p:cNvGraphicFramePr>
          <p:nvPr/>
        </p:nvGraphicFramePr>
        <p:xfrm>
          <a:off x="261938" y="3841899"/>
          <a:ext cx="4127500" cy="189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3" name="Equation" r:id="rId13" imgW="4406760" imgH="1879560" progId="Equation.DSMT4">
                  <p:embed/>
                </p:oleObj>
              </mc:Choice>
              <mc:Fallback>
                <p:oleObj name="Equation" r:id="rId13" imgW="4406760" imgH="1879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38" y="3841899"/>
                        <a:ext cx="4127500" cy="189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8001000" y="2514600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C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=1</a:t>
            </a:r>
          </a:p>
          <a:p>
            <a:r>
              <a:rPr lang="en-US" sz="2000" dirty="0" smtClean="0">
                <a:solidFill>
                  <a:srgbClr val="0000FF"/>
                </a:solidFill>
              </a:rPr>
              <a:t>C</a:t>
            </a:r>
            <a:r>
              <a:rPr lang="en-US" sz="2000" baseline="-25000" dirty="0" smtClean="0">
                <a:solidFill>
                  <a:srgbClr val="0000FF"/>
                </a:solidFill>
              </a:rPr>
              <a:t>D</a:t>
            </a:r>
            <a:r>
              <a:rPr lang="en-US" sz="2000" dirty="0" smtClean="0">
                <a:solidFill>
                  <a:srgbClr val="0000FF"/>
                </a:solidFill>
              </a:rPr>
              <a:t>=1</a:t>
            </a:r>
          </a:p>
        </p:txBody>
      </p:sp>
      <p:graphicFrame>
        <p:nvGraphicFramePr>
          <p:cNvPr id="10250" name="Object 8"/>
          <p:cNvGraphicFramePr>
            <a:graphicFrameLocks noChangeAspect="1"/>
          </p:cNvGraphicFramePr>
          <p:nvPr/>
        </p:nvGraphicFramePr>
        <p:xfrm>
          <a:off x="4843463" y="4000500"/>
          <a:ext cx="3486150" cy="158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4" name="Equation" r:id="rId15" imgW="3720960" imgH="1574640" progId="Equation.DSMT4">
                  <p:embed/>
                </p:oleObj>
              </mc:Choice>
              <mc:Fallback>
                <p:oleObj name="Equation" r:id="rId15" imgW="3720960" imgH="1574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3463" y="4000500"/>
                        <a:ext cx="3486150" cy="158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57783" y="5867400"/>
            <a:ext cx="90284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Plot S</a:t>
            </a:r>
            <a:r>
              <a:rPr lang="en-US" sz="2000" baseline="-25000" dirty="0" smtClean="0">
                <a:solidFill>
                  <a:srgbClr val="0000FF"/>
                </a:solidFill>
              </a:rPr>
              <a:t>D/(U1+U2)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vs</a:t>
            </a:r>
            <a:r>
              <a:rPr lang="en-US" sz="2000" dirty="0" smtClean="0">
                <a:solidFill>
                  <a:srgbClr val="0000FF"/>
                </a:solidFill>
              </a:rPr>
              <a:t> temperature to find the temperature that maximizes S</a:t>
            </a:r>
            <a:r>
              <a:rPr lang="en-US" sz="2000" baseline="-25000" dirty="0" smtClean="0">
                <a:solidFill>
                  <a:srgbClr val="0000FF"/>
                </a:solidFill>
              </a:rPr>
              <a:t>D/(U1+U2)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9" grpId="0"/>
      <p:bldP spid="4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9896464"/>
              </p:ext>
            </p:extLst>
          </p:nvPr>
        </p:nvGraphicFramePr>
        <p:xfrm>
          <a:off x="7048793" y="1360677"/>
          <a:ext cx="1612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06" name="Equation" r:id="rId3" imgW="1612800" imgH="622080" progId="Equation.DSMT4">
                  <p:embed/>
                </p:oleObj>
              </mc:Choice>
              <mc:Fallback>
                <p:oleObj name="Equation" r:id="rId3" imgW="161280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793" y="1360677"/>
                        <a:ext cx="1612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Rectangle 3"/>
          <p:cNvSpPr>
            <a:spLocks noChangeArrowheads="1"/>
          </p:cNvSpPr>
          <p:nvPr/>
        </p:nvSpPr>
        <p:spPr bwMode="auto">
          <a:xfrm>
            <a:off x="5234863" y="1346062"/>
            <a:ext cx="171899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/>
              <a:t>A </a:t>
            </a:r>
            <a:r>
              <a:rPr kumimoji="1" lang="en-GB" altLang="zh-TW" sz="2000" dirty="0">
                <a:sym typeface="Symbol" pitchFamily="18" charset="2"/>
              </a:rPr>
              <a:t> products</a:t>
            </a:r>
            <a:endParaRPr kumimoji="1" lang="zh-TW" altLang="en-GB" sz="2000" dirty="0">
              <a:sym typeface="Symbol" pitchFamily="18" charset="2"/>
            </a:endParaRPr>
          </a:p>
        </p:txBody>
      </p:sp>
      <p:graphicFrame>
        <p:nvGraphicFramePr>
          <p:cNvPr id="1024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757875"/>
              </p:ext>
            </p:extLst>
          </p:nvPr>
        </p:nvGraphicFramePr>
        <p:xfrm>
          <a:off x="5792788" y="2743200"/>
          <a:ext cx="33512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07" name="Equation" r:id="rId5" imgW="3352680" imgH="838080" progId="Equation.DSMT4">
                  <p:embed/>
                </p:oleObj>
              </mc:Choice>
              <mc:Fallback>
                <p:oleObj name="Equation" r:id="rId5" imgW="335268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2788" y="2743200"/>
                        <a:ext cx="3351212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AutoShape 5"/>
          <p:cNvSpPr>
            <a:spLocks noChangeArrowheads="1"/>
          </p:cNvSpPr>
          <p:nvPr/>
        </p:nvSpPr>
        <p:spPr bwMode="auto">
          <a:xfrm rot="5400000">
            <a:off x="6799384" y="2399698"/>
            <a:ext cx="445477" cy="136525"/>
          </a:xfrm>
          <a:prstGeom prst="rightArrow">
            <a:avLst>
              <a:gd name="adj1" fmla="val 50000"/>
              <a:gd name="adj2" fmla="val 88372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24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4964247"/>
              </p:ext>
            </p:extLst>
          </p:nvPr>
        </p:nvGraphicFramePr>
        <p:xfrm>
          <a:off x="6553200" y="3767953"/>
          <a:ext cx="22145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08" name="Equation" r:id="rId7" imgW="2387520" imgH="609480" progId="Equation.DSMT4">
                  <p:embed/>
                </p:oleObj>
              </mc:Choice>
              <mc:Fallback>
                <p:oleObj name="Equation" r:id="rId7" imgW="238752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767953"/>
                        <a:ext cx="2214563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9" name="AutoShape 11"/>
          <p:cNvSpPr>
            <a:spLocks noChangeArrowheads="1"/>
          </p:cNvSpPr>
          <p:nvPr/>
        </p:nvSpPr>
        <p:spPr bwMode="auto">
          <a:xfrm>
            <a:off x="6248400" y="3650617"/>
            <a:ext cx="182441" cy="822960"/>
          </a:xfrm>
          <a:prstGeom prst="downArrow">
            <a:avLst>
              <a:gd name="adj1" fmla="val 50000"/>
              <a:gd name="adj2" fmla="val 257939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245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4821159"/>
              </p:ext>
            </p:extLst>
          </p:nvPr>
        </p:nvGraphicFramePr>
        <p:xfrm>
          <a:off x="5862638" y="4549775"/>
          <a:ext cx="2460625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09" name="Equation" r:id="rId9" imgW="2666880" imgH="838080" progId="Equation.DSMT4">
                  <p:embed/>
                </p:oleObj>
              </mc:Choice>
              <mc:Fallback>
                <p:oleObj name="Equation" r:id="rId9" imgW="266688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2638" y="4549775"/>
                        <a:ext cx="2460625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2933082"/>
              </p:ext>
            </p:extLst>
          </p:nvPr>
        </p:nvGraphicFramePr>
        <p:xfrm>
          <a:off x="5410200" y="5795962"/>
          <a:ext cx="3500437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0" name="Equation" r:id="rId11" imgW="3809880" imgH="761760" progId="Equation.DSMT4">
                  <p:embed/>
                </p:oleObj>
              </mc:Choice>
              <mc:Fallback>
                <p:oleObj name="Equation" r:id="rId11" imgW="38098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795962"/>
                        <a:ext cx="3500437" cy="757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0" name="AutoShape 14"/>
          <p:cNvSpPr>
            <a:spLocks noChangeArrowheads="1"/>
          </p:cNvSpPr>
          <p:nvPr/>
        </p:nvSpPr>
        <p:spPr bwMode="auto">
          <a:xfrm>
            <a:off x="6998798" y="5391150"/>
            <a:ext cx="183174" cy="365760"/>
          </a:xfrm>
          <a:prstGeom prst="downArrow">
            <a:avLst>
              <a:gd name="adj1" fmla="val 50000"/>
              <a:gd name="adj2" fmla="val 748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353159" y="2286000"/>
            <a:ext cx="4485684" cy="3455690"/>
            <a:chOff x="353159" y="2895600"/>
            <a:chExt cx="4485684" cy="3455690"/>
          </a:xfrm>
        </p:grpSpPr>
        <p:sp>
          <p:nvSpPr>
            <p:cNvPr id="10251" name="Line 16"/>
            <p:cNvSpPr>
              <a:spLocks noChangeShapeType="1"/>
            </p:cNvSpPr>
            <p:nvPr/>
          </p:nvSpPr>
          <p:spPr bwMode="auto">
            <a:xfrm>
              <a:off x="1496159" y="5838824"/>
              <a:ext cx="274026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2" name="Line 17"/>
            <p:cNvSpPr>
              <a:spLocks noChangeShapeType="1"/>
            </p:cNvSpPr>
            <p:nvPr/>
          </p:nvSpPr>
          <p:spPr bwMode="auto">
            <a:xfrm flipV="1">
              <a:off x="1496158" y="2895600"/>
              <a:ext cx="0" cy="29432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" name="Line 18"/>
            <p:cNvSpPr>
              <a:spLocks noChangeShapeType="1"/>
            </p:cNvSpPr>
            <p:nvPr/>
          </p:nvSpPr>
          <p:spPr bwMode="auto">
            <a:xfrm>
              <a:off x="1667608" y="3476624"/>
              <a:ext cx="1768720" cy="19923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4" name="Text Box 19"/>
            <p:cNvSpPr txBox="1">
              <a:spLocks noChangeArrowheads="1"/>
            </p:cNvSpPr>
            <p:nvPr/>
          </p:nvSpPr>
          <p:spPr bwMode="auto">
            <a:xfrm>
              <a:off x="353159" y="3062286"/>
              <a:ext cx="108555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400"/>
                <a:t>ln (t</a:t>
              </a:r>
              <a:r>
                <a:rPr kumimoji="1" lang="en-GB" altLang="zh-TW" sz="2400" baseline="-25000"/>
                <a:t>1/2</a:t>
              </a:r>
              <a:r>
                <a:rPr kumimoji="1" lang="en-GB" altLang="zh-TW" sz="2400"/>
                <a:t>)</a:t>
              </a:r>
            </a:p>
          </p:txBody>
        </p:sp>
        <p:sp>
          <p:nvSpPr>
            <p:cNvPr id="10255" name="Text Box 20"/>
            <p:cNvSpPr txBox="1">
              <a:spLocks noChangeArrowheads="1"/>
            </p:cNvSpPr>
            <p:nvPr/>
          </p:nvSpPr>
          <p:spPr bwMode="auto">
            <a:xfrm>
              <a:off x="2819400" y="5889625"/>
              <a:ext cx="143754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/>
              <a:r>
                <a:rPr kumimoji="1" lang="en-GB" altLang="zh-TW" sz="2400" dirty="0" err="1"/>
                <a:t>ln</a:t>
              </a:r>
              <a:r>
                <a:rPr kumimoji="1" lang="en-GB" altLang="zh-TW" sz="2400" dirty="0"/>
                <a:t> C</a:t>
              </a:r>
              <a:r>
                <a:rPr kumimoji="1" lang="en-GB" altLang="zh-TW" sz="2400" baseline="-25000" dirty="0"/>
                <a:t>A0</a:t>
              </a:r>
              <a:endParaRPr kumimoji="1" lang="en-GB" altLang="zh-TW" sz="2400" dirty="0"/>
            </a:p>
          </p:txBody>
        </p:sp>
        <p:sp>
          <p:nvSpPr>
            <p:cNvPr id="10256" name="Text Box 21"/>
            <p:cNvSpPr txBox="1">
              <a:spLocks noChangeArrowheads="1"/>
            </p:cNvSpPr>
            <p:nvPr/>
          </p:nvSpPr>
          <p:spPr bwMode="auto">
            <a:xfrm>
              <a:off x="2963008" y="4033836"/>
              <a:ext cx="187583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400" dirty="0"/>
                <a:t>Slope = 1- </a:t>
              </a:r>
              <a:r>
                <a:rPr kumimoji="1" lang="en-GB" altLang="zh-TW" sz="2400" dirty="0">
                  <a:sym typeface="Symbol" pitchFamily="18" charset="2"/>
                </a:rPr>
                <a:t></a:t>
              </a:r>
              <a:endParaRPr kumimoji="1" lang="en-GB" altLang="zh-TW" sz="2400" dirty="0"/>
            </a:p>
          </p:txBody>
        </p:sp>
      </p:grpSp>
      <p:graphicFrame>
        <p:nvGraphicFramePr>
          <p:cNvPr id="4199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237771"/>
              </p:ext>
            </p:extLst>
          </p:nvPr>
        </p:nvGraphicFramePr>
        <p:xfrm>
          <a:off x="5446661" y="1695800"/>
          <a:ext cx="1295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1" name="Equation" r:id="rId13" imgW="1295280" imgH="406080" progId="Equation.DSMT4">
                  <p:embed/>
                </p:oleObj>
              </mc:Choice>
              <mc:Fallback>
                <p:oleObj name="Equation" r:id="rId13" imgW="129528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6661" y="1695800"/>
                        <a:ext cx="1295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33400" y="5791200"/>
            <a:ext cx="44401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Plot </a:t>
            </a:r>
            <a:r>
              <a:rPr lang="en-US" sz="2000" dirty="0" err="1" smtClean="0">
                <a:solidFill>
                  <a:srgbClr val="0000FF"/>
                </a:solidFill>
              </a:rPr>
              <a:t>ln</a:t>
            </a:r>
            <a:r>
              <a:rPr lang="en-US" sz="2000" dirty="0" smtClean="0">
                <a:solidFill>
                  <a:srgbClr val="0000FF"/>
                </a:solidFill>
              </a:rPr>
              <a:t>(t</a:t>
            </a:r>
            <a:r>
              <a:rPr lang="en-US" sz="2000" baseline="-25000" dirty="0" smtClean="0">
                <a:solidFill>
                  <a:srgbClr val="0000FF"/>
                </a:solidFill>
              </a:rPr>
              <a:t>1/2</a:t>
            </a:r>
            <a:r>
              <a:rPr lang="en-US" sz="2000" dirty="0" smtClean="0">
                <a:solidFill>
                  <a:srgbClr val="0000FF"/>
                </a:solidFill>
              </a:rPr>
              <a:t>) </a:t>
            </a:r>
            <a:r>
              <a:rPr lang="en-US" sz="2000" dirty="0" err="1" smtClean="0">
                <a:solidFill>
                  <a:srgbClr val="0000FF"/>
                </a:solidFill>
              </a:rPr>
              <a:t>vs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ln</a:t>
            </a:r>
            <a:r>
              <a:rPr lang="en-US" sz="2000" dirty="0" smtClean="0">
                <a:solidFill>
                  <a:srgbClr val="0000FF"/>
                </a:solidFill>
              </a:rPr>
              <a:t>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A0</a:t>
            </a:r>
            <a:r>
              <a:rPr lang="en-US" sz="2000" dirty="0" smtClean="0">
                <a:solidFill>
                  <a:srgbClr val="0000FF"/>
                </a:solidFill>
              </a:rPr>
              <a:t>.  Get a straight line with a slope of 1-</a:t>
            </a:r>
            <a:r>
              <a:rPr lang="el-GR" sz="2000" dirty="0" smtClean="0">
                <a:solidFill>
                  <a:srgbClr val="0000FF"/>
                </a:solidFill>
              </a:rPr>
              <a:t>α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>
                <a:solidFill>
                  <a:schemeClr val="tx1"/>
                </a:solidFill>
              </a:rPr>
              <a:t>Review: Method </a:t>
            </a:r>
            <a:r>
              <a:rPr lang="en-GB" altLang="zh-TW" dirty="0">
                <a:solidFill>
                  <a:schemeClr val="tx1"/>
                </a:solidFill>
              </a:rPr>
              <a:t>of Half-lives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3159" y="1066800"/>
            <a:ext cx="48638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zh-TW" sz="2000" b="1" dirty="0" smtClean="0"/>
              <a:t>Half-life </a:t>
            </a:r>
            <a:r>
              <a:rPr lang="en-GB" altLang="zh-TW" sz="2000" b="1" dirty="0"/>
              <a:t>of a </a:t>
            </a:r>
            <a:r>
              <a:rPr lang="en-GB" altLang="zh-TW" sz="2000" b="1" dirty="0" smtClean="0"/>
              <a:t>reaction (t</a:t>
            </a:r>
            <a:r>
              <a:rPr lang="en-GB" altLang="zh-TW" sz="2000" b="1" baseline="-25000" dirty="0" smtClean="0"/>
              <a:t>1/2</a:t>
            </a:r>
            <a:r>
              <a:rPr lang="en-GB" altLang="zh-TW" sz="2000" b="1" dirty="0" smtClean="0"/>
              <a:t>): </a:t>
            </a:r>
            <a:r>
              <a:rPr lang="en-GB" altLang="zh-TW" sz="2000" dirty="0" smtClean="0"/>
              <a:t>time </a:t>
            </a:r>
            <a:r>
              <a:rPr lang="en-GB" altLang="zh-TW" sz="2000" dirty="0"/>
              <a:t>it takes for the concentration of the reactant to </a:t>
            </a:r>
            <a:r>
              <a:rPr lang="en-GB" altLang="zh-TW" sz="2000" dirty="0" smtClean="0"/>
              <a:t>drop </a:t>
            </a:r>
            <a:r>
              <a:rPr lang="en-GB" altLang="zh-TW" sz="2000" dirty="0"/>
              <a:t>to half of its initial value</a:t>
            </a:r>
          </a:p>
        </p:txBody>
      </p:sp>
    </p:spTree>
    <p:extLst>
      <p:ext uri="{BB962C8B-B14F-4D97-AF65-F5344CB8AC3E}">
        <p14:creationId xmlns:p14="http://schemas.microsoft.com/office/powerpoint/2010/main" val="592457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Chart 29"/>
          <p:cNvGraphicFramePr/>
          <p:nvPr>
            <p:extLst>
              <p:ext uri="{D42A27DB-BD31-4B8C-83A1-F6EECF244321}">
                <p14:modId xmlns:p14="http://schemas.microsoft.com/office/powerpoint/2010/main" val="1266481855"/>
              </p:ext>
            </p:extLst>
          </p:nvPr>
        </p:nvGraphicFramePr>
        <p:xfrm>
          <a:off x="239233" y="2228910"/>
          <a:ext cx="86868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2400" y="0"/>
            <a:ext cx="861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If a CSTR were used with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= 1 mol/L and C</a:t>
            </a:r>
            <a:r>
              <a:rPr lang="en-US" sz="2000" baseline="-25000" dirty="0" smtClean="0"/>
              <a:t>D</a:t>
            </a:r>
            <a:r>
              <a:rPr lang="en-US" sz="2000" dirty="0" smtClean="0"/>
              <a:t>= 1 mol/L, at what temperature should the reactor be operated?</a:t>
            </a:r>
          </a:p>
        </p:txBody>
      </p:sp>
      <p:graphicFrame>
        <p:nvGraphicFramePr>
          <p:cNvPr id="1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045505"/>
              </p:ext>
            </p:extLst>
          </p:nvPr>
        </p:nvGraphicFramePr>
        <p:xfrm>
          <a:off x="416675" y="1191729"/>
          <a:ext cx="2503957" cy="61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49" name="Equation" r:id="rId4" imgW="2654280" imgH="634680" progId="Equation.DSMT4">
                  <p:embed/>
                </p:oleObj>
              </mc:Choice>
              <mc:Fallback>
                <p:oleObj name="Equation" r:id="rId4" imgW="2654280" imgH="6346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675" y="1191729"/>
                        <a:ext cx="2503957" cy="61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2874599"/>
              </p:ext>
            </p:extLst>
          </p:nvPr>
        </p:nvGraphicFramePr>
        <p:xfrm>
          <a:off x="3424676" y="1143000"/>
          <a:ext cx="2133577" cy="6645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50" name="Equation" r:id="rId6" imgW="2273040" imgH="685800" progId="Equation.DSMT4">
                  <p:embed/>
                </p:oleObj>
              </mc:Choice>
              <mc:Fallback>
                <p:oleObj name="Equation" r:id="rId6" imgW="2273040" imgH="685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4676" y="1143000"/>
                        <a:ext cx="2133577" cy="6645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81000" y="1905000"/>
            <a:ext cx="33714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Need to maximize S</a:t>
            </a:r>
            <a:r>
              <a:rPr lang="en-US" sz="2000" baseline="-25000" dirty="0" smtClean="0">
                <a:solidFill>
                  <a:srgbClr val="0000FF"/>
                </a:solidFill>
              </a:rPr>
              <a:t>D/(U1+U2)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pSp>
        <p:nvGrpSpPr>
          <p:cNvPr id="2" name="Group 29"/>
          <p:cNvGrpSpPr/>
          <p:nvPr/>
        </p:nvGrpSpPr>
        <p:grpSpPr>
          <a:xfrm>
            <a:off x="491889" y="573056"/>
            <a:ext cx="2353529" cy="533899"/>
            <a:chOff x="533400" y="693680"/>
            <a:chExt cx="2353529" cy="544630"/>
          </a:xfrm>
        </p:grpSpPr>
        <p:sp>
          <p:nvSpPr>
            <p:cNvPr id="27" name="TextBox 26"/>
            <p:cNvSpPr txBox="1"/>
            <p:nvPr/>
          </p:nvSpPr>
          <p:spPr>
            <a:xfrm>
              <a:off x="533400" y="838200"/>
              <a:ext cx="23535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A+C</a:t>
              </a:r>
              <a:r>
                <a:rPr lang="en-US" sz="2000" dirty="0" smtClean="0">
                  <a:ea typeface="Meiryo"/>
                </a:rPr>
                <a:t>      D   desired</a:t>
              </a:r>
              <a:endParaRPr lang="en-US" sz="2000" dirty="0" smtClean="0"/>
            </a:p>
          </p:txBody>
        </p:sp>
        <p:sp>
          <p:nvSpPr>
            <p:cNvPr id="28" name="Text Box 59"/>
            <p:cNvSpPr txBox="1">
              <a:spLocks noChangeArrowheads="1"/>
            </p:cNvSpPr>
            <p:nvPr/>
          </p:nvSpPr>
          <p:spPr bwMode="auto">
            <a:xfrm>
              <a:off x="1111470" y="693680"/>
              <a:ext cx="4106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err="1" smtClean="0"/>
                <a:t>k</a:t>
              </a:r>
              <a:r>
                <a:rPr kumimoji="1" lang="en-GB" altLang="zh-TW" i="1" baseline="-25000" dirty="0" err="1" smtClean="0"/>
                <a:t>D</a:t>
              </a:r>
              <a:endParaRPr kumimoji="1" lang="en-GB" altLang="zh-TW" i="1" dirty="0"/>
            </a:p>
          </p:txBody>
        </p:sp>
        <p:sp>
          <p:nvSpPr>
            <p:cNvPr id="29" name="Line 58"/>
            <p:cNvSpPr>
              <a:spLocks noChangeShapeType="1"/>
            </p:cNvSpPr>
            <p:nvPr/>
          </p:nvSpPr>
          <p:spPr bwMode="auto">
            <a:xfrm>
              <a:off x="1153510" y="1024760"/>
              <a:ext cx="3657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30"/>
          <p:cNvGrpSpPr/>
          <p:nvPr/>
        </p:nvGrpSpPr>
        <p:grpSpPr>
          <a:xfrm>
            <a:off x="3124744" y="573056"/>
            <a:ext cx="2733441" cy="533899"/>
            <a:chOff x="533400" y="693680"/>
            <a:chExt cx="2733441" cy="544630"/>
          </a:xfrm>
        </p:grpSpPr>
        <p:sp>
          <p:nvSpPr>
            <p:cNvPr id="32" name="TextBox 31"/>
            <p:cNvSpPr txBox="1"/>
            <p:nvPr/>
          </p:nvSpPr>
          <p:spPr>
            <a:xfrm>
              <a:off x="533400" y="838200"/>
              <a:ext cx="27334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A+C</a:t>
              </a:r>
              <a:r>
                <a:rPr lang="en-US" sz="2000" dirty="0" smtClean="0">
                  <a:ea typeface="Meiryo"/>
                </a:rPr>
                <a:t>      U</a:t>
              </a:r>
              <a:r>
                <a:rPr lang="en-US" sz="2000" baseline="-25000" dirty="0" smtClean="0">
                  <a:ea typeface="Meiryo"/>
                </a:rPr>
                <a:t>1</a:t>
              </a:r>
              <a:r>
                <a:rPr lang="en-US" sz="2000" dirty="0" smtClean="0">
                  <a:ea typeface="Meiryo"/>
                </a:rPr>
                <a:t>   undesired</a:t>
              </a:r>
              <a:endParaRPr lang="en-US" sz="2000" dirty="0" smtClean="0"/>
            </a:p>
          </p:txBody>
        </p:sp>
        <p:sp>
          <p:nvSpPr>
            <p:cNvPr id="33" name="Text Box 59"/>
            <p:cNvSpPr txBox="1">
              <a:spLocks noChangeArrowheads="1"/>
            </p:cNvSpPr>
            <p:nvPr/>
          </p:nvSpPr>
          <p:spPr bwMode="auto">
            <a:xfrm>
              <a:off x="1058920" y="693680"/>
              <a:ext cx="4956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smtClean="0"/>
                <a:t>k</a:t>
              </a:r>
              <a:r>
                <a:rPr kumimoji="1" lang="en-GB" altLang="zh-TW" i="1" baseline="-25000" dirty="0" smtClean="0"/>
                <a:t>U1</a:t>
              </a:r>
              <a:endParaRPr kumimoji="1" lang="en-GB" altLang="zh-TW" i="1" dirty="0"/>
            </a:p>
          </p:txBody>
        </p:sp>
        <p:sp>
          <p:nvSpPr>
            <p:cNvPr id="34" name="Line 58"/>
            <p:cNvSpPr>
              <a:spLocks noChangeShapeType="1"/>
            </p:cNvSpPr>
            <p:nvPr/>
          </p:nvSpPr>
          <p:spPr bwMode="auto">
            <a:xfrm>
              <a:off x="1153510" y="1045780"/>
              <a:ext cx="3657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0"/>
          <p:cNvGrpSpPr/>
          <p:nvPr/>
        </p:nvGrpSpPr>
        <p:grpSpPr>
          <a:xfrm>
            <a:off x="6096000" y="573056"/>
            <a:ext cx="2733441" cy="533899"/>
            <a:chOff x="533400" y="693680"/>
            <a:chExt cx="2733441" cy="544630"/>
          </a:xfrm>
        </p:grpSpPr>
        <p:sp>
          <p:nvSpPr>
            <p:cNvPr id="49" name="TextBox 48"/>
            <p:cNvSpPr txBox="1"/>
            <p:nvPr/>
          </p:nvSpPr>
          <p:spPr>
            <a:xfrm>
              <a:off x="533400" y="838200"/>
              <a:ext cx="27334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D+C</a:t>
              </a:r>
              <a:r>
                <a:rPr lang="en-US" sz="2000" dirty="0" smtClean="0">
                  <a:ea typeface="Meiryo"/>
                </a:rPr>
                <a:t>      U</a:t>
              </a:r>
              <a:r>
                <a:rPr lang="en-US" sz="2000" baseline="-25000" dirty="0" smtClean="0">
                  <a:ea typeface="Meiryo"/>
                </a:rPr>
                <a:t>2</a:t>
              </a:r>
              <a:r>
                <a:rPr lang="en-US" sz="2000" dirty="0" smtClean="0">
                  <a:ea typeface="Meiryo"/>
                </a:rPr>
                <a:t>   undesired</a:t>
              </a:r>
              <a:endParaRPr lang="en-US" sz="2000" dirty="0" smtClean="0"/>
            </a:p>
          </p:txBody>
        </p:sp>
        <p:sp>
          <p:nvSpPr>
            <p:cNvPr id="50" name="Text Box 59"/>
            <p:cNvSpPr txBox="1">
              <a:spLocks noChangeArrowheads="1"/>
            </p:cNvSpPr>
            <p:nvPr/>
          </p:nvSpPr>
          <p:spPr bwMode="auto">
            <a:xfrm>
              <a:off x="1058920" y="693680"/>
              <a:ext cx="4956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smtClean="0"/>
                <a:t>k</a:t>
              </a:r>
              <a:r>
                <a:rPr kumimoji="1" lang="en-GB" altLang="zh-TW" i="1" baseline="-25000" dirty="0" smtClean="0"/>
                <a:t>U2</a:t>
              </a:r>
              <a:endParaRPr kumimoji="1" lang="en-GB" altLang="zh-TW" i="1" dirty="0"/>
            </a:p>
          </p:txBody>
        </p:sp>
        <p:sp>
          <p:nvSpPr>
            <p:cNvPr id="51" name="Line 58"/>
            <p:cNvSpPr>
              <a:spLocks noChangeShapeType="1"/>
            </p:cNvSpPr>
            <p:nvPr/>
          </p:nvSpPr>
          <p:spPr bwMode="auto">
            <a:xfrm>
              <a:off x="1153510" y="1045780"/>
              <a:ext cx="3657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717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7425225"/>
              </p:ext>
            </p:extLst>
          </p:nvPr>
        </p:nvGraphicFramePr>
        <p:xfrm>
          <a:off x="6312674" y="1143002"/>
          <a:ext cx="2300093" cy="664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51" name="Equation" r:id="rId8" imgW="2450880" imgH="685800" progId="Equation.DSMT4">
                  <p:embed/>
                </p:oleObj>
              </mc:Choice>
              <mc:Fallback>
                <p:oleObj name="Equation" r:id="rId8" imgW="2450880" imgH="685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2674" y="1143002"/>
                        <a:ext cx="2300093" cy="6645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3154056"/>
              </p:ext>
            </p:extLst>
          </p:nvPr>
        </p:nvGraphicFramePr>
        <p:xfrm>
          <a:off x="1600200" y="2514600"/>
          <a:ext cx="3200400" cy="124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52" name="Equation" r:id="rId10" imgW="3416040" imgH="1231560" progId="Equation.DSMT4">
                  <p:embed/>
                </p:oleObj>
              </mc:Choice>
              <mc:Fallback>
                <p:oleObj name="Equation" r:id="rId10" imgW="3416040" imgH="12315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514600"/>
                        <a:ext cx="3200400" cy="1243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/>
          <p:cNvSpPr/>
          <p:nvPr/>
        </p:nvSpPr>
        <p:spPr>
          <a:xfrm rot="16200000">
            <a:off x="113506" y="4251811"/>
            <a:ext cx="11785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/>
              <a:t>S</a:t>
            </a:r>
            <a:r>
              <a:rPr lang="en-US" sz="2000" b="1" baseline="-25000" dirty="0" smtClean="0"/>
              <a:t>D/(U1+U2)</a:t>
            </a:r>
            <a:endParaRPr lang="en-US" sz="2000" b="1" dirty="0" smtClean="0"/>
          </a:p>
        </p:txBody>
      </p:sp>
      <p:grpSp>
        <p:nvGrpSpPr>
          <p:cNvPr id="45" name="Group 44"/>
          <p:cNvGrpSpPr/>
          <p:nvPr/>
        </p:nvGrpSpPr>
        <p:grpSpPr>
          <a:xfrm>
            <a:off x="5410200" y="1924110"/>
            <a:ext cx="784189" cy="710254"/>
            <a:chOff x="5410200" y="2209800"/>
            <a:chExt cx="784189" cy="710254"/>
          </a:xfrm>
        </p:grpSpPr>
        <p:cxnSp>
          <p:nvCxnSpPr>
            <p:cNvPr id="40" name="Straight Arrow Connector 39"/>
            <p:cNvCxnSpPr/>
            <p:nvPr/>
          </p:nvCxnSpPr>
          <p:spPr>
            <a:xfrm rot="5400000">
              <a:off x="5428278" y="2709532"/>
              <a:ext cx="329254" cy="9179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5410200" y="2209800"/>
              <a:ext cx="7841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600K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" y="0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Calculate the yield of forming B in a </a:t>
            </a:r>
            <a:r>
              <a:rPr lang="en-US" sz="2000" b="1" u="sng" dirty="0" smtClean="0">
                <a:solidFill>
                  <a:srgbClr val="7030A0"/>
                </a:solidFill>
              </a:rPr>
              <a:t>CSTR</a:t>
            </a:r>
            <a:r>
              <a:rPr lang="en-US" sz="2000" dirty="0" smtClean="0">
                <a:solidFill>
                  <a:srgbClr val="7030A0"/>
                </a:solidFill>
              </a:rPr>
              <a:t> and PFR when the conversion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of A is 90% and C</a:t>
            </a:r>
            <a:r>
              <a:rPr lang="en-US" sz="2000" baseline="-25000" dirty="0" smtClean="0">
                <a:solidFill>
                  <a:srgbClr val="7030A0"/>
                </a:solidFill>
              </a:rPr>
              <a:t>A0</a:t>
            </a:r>
            <a:r>
              <a:rPr lang="en-US" sz="2000" dirty="0" smtClean="0">
                <a:solidFill>
                  <a:srgbClr val="7030A0"/>
                </a:solidFill>
              </a:rPr>
              <a:t> = 4 mol/L.  The following reactions occur in the reactor: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57935" y="685800"/>
            <a:ext cx="936731" cy="544630"/>
            <a:chOff x="491889" y="685800"/>
            <a:chExt cx="936731" cy="544630"/>
          </a:xfrm>
        </p:grpSpPr>
        <p:sp>
          <p:nvSpPr>
            <p:cNvPr id="3" name="TextBox 2"/>
            <p:cNvSpPr txBox="1"/>
            <p:nvPr/>
          </p:nvSpPr>
          <p:spPr>
            <a:xfrm>
              <a:off x="491889" y="830320"/>
              <a:ext cx="9367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</a:t>
              </a:r>
              <a:r>
                <a:rPr lang="en-US" sz="2000" dirty="0" smtClean="0">
                  <a:ea typeface="Meiryo"/>
                </a:rPr>
                <a:t>      B</a:t>
              </a:r>
              <a:endParaRPr lang="en-US" sz="2000" dirty="0" smtClean="0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730101" y="685800"/>
              <a:ext cx="410690" cy="369332"/>
              <a:chOff x="1069959" y="685800"/>
              <a:chExt cx="410690" cy="369332"/>
            </a:xfrm>
          </p:grpSpPr>
          <p:sp>
            <p:nvSpPr>
              <p:cNvPr id="4" name="Text Box 59"/>
              <p:cNvSpPr txBox="1">
                <a:spLocks noChangeArrowheads="1"/>
              </p:cNvSpPr>
              <p:nvPr/>
            </p:nvSpPr>
            <p:spPr bwMode="auto">
              <a:xfrm>
                <a:off x="1069959" y="685800"/>
                <a:ext cx="41069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i="1" dirty="0" err="1" smtClean="0"/>
                  <a:t>k</a:t>
                </a:r>
                <a:r>
                  <a:rPr kumimoji="1" lang="en-GB" altLang="zh-TW" i="1" baseline="-25000" dirty="0" err="1" smtClean="0"/>
                  <a:t>B</a:t>
                </a:r>
                <a:endParaRPr kumimoji="1" lang="en-GB" altLang="zh-TW" i="1" dirty="0"/>
              </a:p>
            </p:txBody>
          </p:sp>
          <p:sp>
            <p:nvSpPr>
              <p:cNvPr id="5" name="Line 58"/>
              <p:cNvSpPr>
                <a:spLocks noChangeShapeType="1"/>
              </p:cNvSpPr>
              <p:nvPr/>
            </p:nvSpPr>
            <p:spPr bwMode="auto">
              <a:xfrm>
                <a:off x="1111999" y="1016880"/>
                <a:ext cx="3657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89660"/>
              </p:ext>
            </p:extLst>
          </p:nvPr>
        </p:nvGraphicFramePr>
        <p:xfrm>
          <a:off x="1517650" y="697030"/>
          <a:ext cx="1943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08" name="Equation" r:id="rId3" imgW="1942920" imgH="609480" progId="Equation.DSMT4">
                  <p:embed/>
                </p:oleObj>
              </mc:Choice>
              <mc:Fallback>
                <p:oleObj name="Equation" r:id="rId3" imgW="1942920" imgH="609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7650" y="697030"/>
                        <a:ext cx="19431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816113" y="697030"/>
            <a:ext cx="951158" cy="544630"/>
            <a:chOff x="491889" y="685800"/>
            <a:chExt cx="951158" cy="544630"/>
          </a:xfrm>
        </p:grpSpPr>
        <p:sp>
          <p:nvSpPr>
            <p:cNvPr id="10" name="TextBox 9"/>
            <p:cNvSpPr txBox="1"/>
            <p:nvPr/>
          </p:nvSpPr>
          <p:spPr>
            <a:xfrm>
              <a:off x="491889" y="830320"/>
              <a:ext cx="95115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</a:t>
              </a:r>
              <a:r>
                <a:rPr lang="en-US" sz="2000" dirty="0" smtClean="0">
                  <a:ea typeface="Meiryo"/>
                </a:rPr>
                <a:t>      C</a:t>
              </a:r>
              <a:endParaRPr lang="en-US" sz="2000" dirty="0" smtClean="0"/>
            </a:p>
          </p:txBody>
        </p:sp>
        <p:grpSp>
          <p:nvGrpSpPr>
            <p:cNvPr id="11" name="Group 5"/>
            <p:cNvGrpSpPr/>
            <p:nvPr/>
          </p:nvGrpSpPr>
          <p:grpSpPr>
            <a:xfrm>
              <a:off x="730101" y="685800"/>
              <a:ext cx="410690" cy="369332"/>
              <a:chOff x="1069959" y="685800"/>
              <a:chExt cx="410690" cy="369332"/>
            </a:xfrm>
          </p:grpSpPr>
          <p:sp>
            <p:nvSpPr>
              <p:cNvPr id="12" name="Text Box 59"/>
              <p:cNvSpPr txBox="1">
                <a:spLocks noChangeArrowheads="1"/>
              </p:cNvSpPr>
              <p:nvPr/>
            </p:nvSpPr>
            <p:spPr bwMode="auto">
              <a:xfrm>
                <a:off x="1069959" y="685800"/>
                <a:ext cx="41069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i="1" dirty="0" err="1" smtClean="0"/>
                  <a:t>k</a:t>
                </a:r>
                <a:r>
                  <a:rPr kumimoji="1" lang="en-GB" altLang="zh-TW" i="1" baseline="-25000" dirty="0" err="1" smtClean="0"/>
                  <a:t>C</a:t>
                </a:r>
                <a:endParaRPr kumimoji="1" lang="en-GB" altLang="zh-TW" i="1" dirty="0"/>
              </a:p>
            </p:txBody>
          </p:sp>
          <p:sp>
            <p:nvSpPr>
              <p:cNvPr id="13" name="Line 58"/>
              <p:cNvSpPr>
                <a:spLocks noChangeShapeType="1"/>
              </p:cNvSpPr>
              <p:nvPr/>
            </p:nvSpPr>
            <p:spPr bwMode="auto">
              <a:xfrm>
                <a:off x="1111999" y="1016880"/>
                <a:ext cx="3657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133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6405557"/>
              </p:ext>
            </p:extLst>
          </p:nvPr>
        </p:nvGraphicFramePr>
        <p:xfrm>
          <a:off x="5930900" y="902595"/>
          <a:ext cx="1155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09" name="Equation" r:id="rId5" imgW="1155600" imgH="330120" progId="Equation.DSMT4">
                  <p:embed/>
                </p:oleObj>
              </mc:Choice>
              <mc:Fallback>
                <p:oleObj name="Equation" r:id="rId5" imgW="1155600" imgH="330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902595"/>
                        <a:ext cx="11557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817507"/>
              </p:ext>
            </p:extLst>
          </p:nvPr>
        </p:nvGraphicFramePr>
        <p:xfrm>
          <a:off x="7263664" y="849430"/>
          <a:ext cx="1422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10" name="Equation" r:id="rId7" imgW="1422360" imgH="406080" progId="Equation.DSMT4">
                  <p:embed/>
                </p:oleObj>
              </mc:Choice>
              <mc:Fallback>
                <p:oleObj name="Equation" r:id="rId7" imgW="142236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3664" y="849430"/>
                        <a:ext cx="1422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52400" y="1295400"/>
            <a:ext cx="6192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What is the expression for the yield of B for a CSTR?</a:t>
            </a:r>
          </a:p>
        </p:txBody>
      </p:sp>
      <p:graphicFrame>
        <p:nvGraphicFramePr>
          <p:cNvPr id="1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086095"/>
              </p:ext>
            </p:extLst>
          </p:nvPr>
        </p:nvGraphicFramePr>
        <p:xfrm>
          <a:off x="887413" y="1709738"/>
          <a:ext cx="1474787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11" name="Equation" r:id="rId9" imgW="1574640" imgH="698400" progId="Equation.DSMT4">
                  <p:embed/>
                </p:oleObj>
              </mc:Choice>
              <mc:Fallback>
                <p:oleObj name="Equation" r:id="rId9" imgW="1574640" imgH="698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413" y="1709738"/>
                        <a:ext cx="1474787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456731" y="1880196"/>
            <a:ext cx="17207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(overall yield)</a:t>
            </a:r>
          </a:p>
        </p:txBody>
      </p:sp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309394"/>
              </p:ext>
            </p:extLst>
          </p:nvPr>
        </p:nvGraphicFramePr>
        <p:xfrm>
          <a:off x="4321175" y="1676400"/>
          <a:ext cx="398462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12" name="Equation" r:id="rId11" imgW="4254480" imgH="698400" progId="Equation.DSMT4">
                  <p:embed/>
                </p:oleObj>
              </mc:Choice>
              <mc:Fallback>
                <p:oleObj name="Equation" r:id="rId11" imgW="4254480" imgH="698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1175" y="1676400"/>
                        <a:ext cx="3984625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63033" y="2514600"/>
            <a:ext cx="67108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We know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A0</a:t>
            </a:r>
            <a:r>
              <a:rPr lang="en-US" sz="2000" dirty="0" smtClean="0">
                <a:solidFill>
                  <a:srgbClr val="0000FF"/>
                </a:solidFill>
              </a:rPr>
              <a:t> and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when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=0.9.  How do we get C</a:t>
            </a:r>
            <a:r>
              <a:rPr lang="en-US" sz="2000" baseline="-25000" dirty="0" smtClean="0">
                <a:solidFill>
                  <a:srgbClr val="0000FF"/>
                </a:solidFill>
              </a:rPr>
              <a:t>B</a:t>
            </a:r>
            <a:r>
              <a:rPr lang="en-US" sz="2000" dirty="0" smtClean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9800" y="2861310"/>
            <a:ext cx="3293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  -  Out   + Gen. = </a:t>
            </a:r>
            <a:r>
              <a:rPr lang="en-US" sz="2000" dirty="0" err="1" smtClean="0"/>
              <a:t>Accum</a:t>
            </a:r>
            <a:r>
              <a:rPr lang="en-US" sz="2000" dirty="0" smtClean="0"/>
              <a:t>.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6934000"/>
              </p:ext>
            </p:extLst>
          </p:nvPr>
        </p:nvGraphicFramePr>
        <p:xfrm>
          <a:off x="1424323" y="3210500"/>
          <a:ext cx="232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13" name="Equation" r:id="rId13" imgW="2323800" imgH="622080" progId="Equation.DSMT4">
                  <p:embed/>
                </p:oleObj>
              </mc:Choice>
              <mc:Fallback>
                <p:oleObj name="Equation" r:id="rId13" imgW="232380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4323" y="3210500"/>
                        <a:ext cx="23241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Arrow Connector 23"/>
          <p:cNvCxnSpPr/>
          <p:nvPr/>
        </p:nvCxnSpPr>
        <p:spPr>
          <a:xfrm>
            <a:off x="1367173" y="3408256"/>
            <a:ext cx="533400" cy="3048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854200" y="36042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0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rot="16200000" flipH="1">
            <a:off x="3177866" y="3375600"/>
            <a:ext cx="609600" cy="3048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558866" y="36804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0</a:t>
            </a:r>
          </a:p>
        </p:txBody>
      </p:sp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8242456"/>
              </p:ext>
            </p:extLst>
          </p:nvPr>
        </p:nvGraphicFramePr>
        <p:xfrm>
          <a:off x="3975100" y="3375025"/>
          <a:ext cx="1828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14" name="Equation" r:id="rId15" imgW="1828800" imgH="330120" progId="Equation.DSMT4">
                  <p:embed/>
                </p:oleObj>
              </mc:Choice>
              <mc:Fallback>
                <p:oleObj name="Equation" r:id="rId15" imgW="1828800" imgH="330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3375025"/>
                        <a:ext cx="18288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3163839"/>
              </p:ext>
            </p:extLst>
          </p:nvPr>
        </p:nvGraphicFramePr>
        <p:xfrm>
          <a:off x="6102350" y="3195638"/>
          <a:ext cx="146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15" name="Equation" r:id="rId17" imgW="1460160" imgH="622080" progId="Equation.DSMT4">
                  <p:embed/>
                </p:oleObj>
              </mc:Choice>
              <mc:Fallback>
                <p:oleObj name="Equation" r:id="rId17" imgW="1460160" imgH="622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2350" y="3195638"/>
                        <a:ext cx="14605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6705211"/>
              </p:ext>
            </p:extLst>
          </p:nvPr>
        </p:nvGraphicFramePr>
        <p:xfrm>
          <a:off x="1547813" y="3986213"/>
          <a:ext cx="1219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16" name="Equation" r:id="rId19" imgW="1218960" imgH="622080" progId="Equation.DSMT4">
                  <p:embed/>
                </p:oleObj>
              </mc:Choice>
              <mc:Fallback>
                <p:oleObj name="Equation" r:id="rId19" imgW="121896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3986213"/>
                        <a:ext cx="12192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6661968"/>
              </p:ext>
            </p:extLst>
          </p:nvPr>
        </p:nvGraphicFramePr>
        <p:xfrm>
          <a:off x="3071035" y="3958057"/>
          <a:ext cx="233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17" name="Equation" r:id="rId21" imgW="2336760" imgH="622080" progId="Equation.DSMT4">
                  <p:embed/>
                </p:oleObj>
              </mc:Choice>
              <mc:Fallback>
                <p:oleObj name="Equation" r:id="rId21" imgW="233676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035" y="3958057"/>
                        <a:ext cx="2336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0" y="4560570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Use the mole balance on A to find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t </a:t>
            </a:r>
            <a:r>
              <a:rPr lang="en-US" dirty="0" smtClean="0">
                <a:solidFill>
                  <a:srgbClr val="0000FF"/>
                </a:solidFill>
              </a:rPr>
              <a:t>(at 90% conversion)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431254" y="4800600"/>
            <a:ext cx="3293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  -  Out   + Gen. = </a:t>
            </a:r>
            <a:r>
              <a:rPr lang="en-US" sz="2000" dirty="0" err="1" smtClean="0"/>
              <a:t>Accum</a:t>
            </a:r>
            <a:r>
              <a:rPr lang="en-US" sz="2000" dirty="0" smtClean="0"/>
              <a:t>.</a:t>
            </a:r>
          </a:p>
        </p:txBody>
      </p:sp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037243"/>
              </p:ext>
            </p:extLst>
          </p:nvPr>
        </p:nvGraphicFramePr>
        <p:xfrm>
          <a:off x="1852613" y="5099050"/>
          <a:ext cx="2451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18" name="Equation" r:id="rId23" imgW="2450880" imgH="622080" progId="Equation.DSMT4">
                  <p:embed/>
                </p:oleObj>
              </mc:Choice>
              <mc:Fallback>
                <p:oleObj name="Equation" r:id="rId23" imgW="245088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2613" y="5099050"/>
                        <a:ext cx="24511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Straight Arrow Connector 37"/>
          <p:cNvCxnSpPr>
            <a:endCxn id="39" idx="1"/>
          </p:cNvCxnSpPr>
          <p:nvPr/>
        </p:nvCxnSpPr>
        <p:spPr>
          <a:xfrm>
            <a:off x="3839827" y="5190430"/>
            <a:ext cx="262890" cy="51031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102717" y="550069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0</a:t>
            </a:r>
          </a:p>
        </p:txBody>
      </p:sp>
      <p:graphicFrame>
        <p:nvGraphicFramePr>
          <p:cNvPr id="1332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8258051"/>
              </p:ext>
            </p:extLst>
          </p:nvPr>
        </p:nvGraphicFramePr>
        <p:xfrm>
          <a:off x="4819650" y="5218113"/>
          <a:ext cx="2768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19" name="Equation" r:id="rId25" imgW="2768400" imgH="330120" progId="Equation.DSMT4">
                  <p:embed/>
                </p:oleObj>
              </mc:Choice>
              <mc:Fallback>
                <p:oleObj name="Equation" r:id="rId25" imgW="2768400" imgH="330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9650" y="5218113"/>
                        <a:ext cx="27686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2702784"/>
              </p:ext>
            </p:extLst>
          </p:nvPr>
        </p:nvGraphicFramePr>
        <p:xfrm>
          <a:off x="1339850" y="5856288"/>
          <a:ext cx="4356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20" name="Equation" r:id="rId27" imgW="4356000" imgH="685800" progId="Equation.DSMT4">
                  <p:embed/>
                </p:oleObj>
              </mc:Choice>
              <mc:Fallback>
                <p:oleObj name="Equation" r:id="rId27" imgW="4356000" imgH="685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850" y="5856288"/>
                        <a:ext cx="43561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590913"/>
              </p:ext>
            </p:extLst>
          </p:nvPr>
        </p:nvGraphicFramePr>
        <p:xfrm>
          <a:off x="5812976" y="5849644"/>
          <a:ext cx="18415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21" name="Equation" r:id="rId29" imgW="1841400" imgH="685800" progId="Equation.DSMT4">
                  <p:embed/>
                </p:oleObj>
              </mc:Choice>
              <mc:Fallback>
                <p:oleObj name="Equation" r:id="rId29" imgW="1841400" imgH="685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2976" y="5849644"/>
                        <a:ext cx="18415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554757"/>
              </p:ext>
            </p:extLst>
          </p:nvPr>
        </p:nvGraphicFramePr>
        <p:xfrm>
          <a:off x="5435600" y="3939540"/>
          <a:ext cx="1955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22" name="Equation" r:id="rId31" imgW="1955520" imgH="609480" progId="Equation.DSMT4">
                  <p:embed/>
                </p:oleObj>
              </mc:Choice>
              <mc:Fallback>
                <p:oleObj name="Equation" r:id="rId31" imgW="1955520" imgH="609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3939540"/>
                        <a:ext cx="1955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20" grpId="0"/>
      <p:bldP spid="21" grpId="0"/>
      <p:bldP spid="25" grpId="0"/>
      <p:bldP spid="29" grpId="0"/>
      <p:bldP spid="35" grpId="0"/>
      <p:bldP spid="36" grpId="0"/>
      <p:bldP spid="3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7"/>
          <p:cNvGrpSpPr/>
          <p:nvPr/>
        </p:nvGrpSpPr>
        <p:grpSpPr>
          <a:xfrm>
            <a:off x="457935" y="693620"/>
            <a:ext cx="936731" cy="544630"/>
            <a:chOff x="491889" y="685800"/>
            <a:chExt cx="936731" cy="544630"/>
          </a:xfrm>
        </p:grpSpPr>
        <p:sp>
          <p:nvSpPr>
            <p:cNvPr id="3" name="TextBox 2"/>
            <p:cNvSpPr txBox="1"/>
            <p:nvPr/>
          </p:nvSpPr>
          <p:spPr>
            <a:xfrm>
              <a:off x="491889" y="830320"/>
              <a:ext cx="9367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</a:t>
              </a:r>
              <a:r>
                <a:rPr lang="en-US" sz="2000" dirty="0" smtClean="0">
                  <a:ea typeface="Meiryo"/>
                </a:rPr>
                <a:t>      B</a:t>
              </a:r>
              <a:endParaRPr lang="en-US" sz="2000" dirty="0" smtClean="0"/>
            </a:p>
          </p:txBody>
        </p:sp>
        <p:grpSp>
          <p:nvGrpSpPr>
            <p:cNvPr id="8" name="Group 5"/>
            <p:cNvGrpSpPr/>
            <p:nvPr/>
          </p:nvGrpSpPr>
          <p:grpSpPr>
            <a:xfrm>
              <a:off x="730101" y="685800"/>
              <a:ext cx="410690" cy="369332"/>
              <a:chOff x="1069959" y="685800"/>
              <a:chExt cx="410690" cy="369332"/>
            </a:xfrm>
          </p:grpSpPr>
          <p:sp>
            <p:nvSpPr>
              <p:cNvPr id="4" name="Text Box 59"/>
              <p:cNvSpPr txBox="1">
                <a:spLocks noChangeArrowheads="1"/>
              </p:cNvSpPr>
              <p:nvPr/>
            </p:nvSpPr>
            <p:spPr bwMode="auto">
              <a:xfrm>
                <a:off x="1069959" y="685800"/>
                <a:ext cx="41069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i="1" dirty="0" err="1" smtClean="0"/>
                  <a:t>k</a:t>
                </a:r>
                <a:r>
                  <a:rPr kumimoji="1" lang="en-GB" altLang="zh-TW" i="1" baseline="-25000" dirty="0" err="1" smtClean="0"/>
                  <a:t>B</a:t>
                </a:r>
                <a:endParaRPr kumimoji="1" lang="en-GB" altLang="zh-TW" i="1" dirty="0"/>
              </a:p>
            </p:txBody>
          </p:sp>
          <p:sp>
            <p:nvSpPr>
              <p:cNvPr id="5" name="Line 58"/>
              <p:cNvSpPr>
                <a:spLocks noChangeShapeType="1"/>
              </p:cNvSpPr>
              <p:nvPr/>
            </p:nvSpPr>
            <p:spPr bwMode="auto">
              <a:xfrm>
                <a:off x="1111999" y="1016880"/>
                <a:ext cx="3657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1524000" y="704850"/>
          <a:ext cx="1943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7" name="Equation" r:id="rId3" imgW="1942920" imgH="609480" progId="Equation.DSMT4">
                  <p:embed/>
                </p:oleObj>
              </mc:Choice>
              <mc:Fallback>
                <p:oleObj name="Equation" r:id="rId3" imgW="194292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704850"/>
                        <a:ext cx="19431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816113" y="704850"/>
            <a:ext cx="951158" cy="544630"/>
            <a:chOff x="491889" y="685800"/>
            <a:chExt cx="951158" cy="544630"/>
          </a:xfrm>
        </p:grpSpPr>
        <p:sp>
          <p:nvSpPr>
            <p:cNvPr id="10" name="TextBox 9"/>
            <p:cNvSpPr txBox="1"/>
            <p:nvPr/>
          </p:nvSpPr>
          <p:spPr>
            <a:xfrm>
              <a:off x="491889" y="830320"/>
              <a:ext cx="95115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</a:t>
              </a:r>
              <a:r>
                <a:rPr lang="en-US" sz="2000" dirty="0" smtClean="0">
                  <a:ea typeface="Meiryo"/>
                </a:rPr>
                <a:t>      C</a:t>
              </a:r>
              <a:endParaRPr lang="en-US" sz="2000" dirty="0" smtClean="0"/>
            </a:p>
          </p:txBody>
        </p:sp>
        <p:grpSp>
          <p:nvGrpSpPr>
            <p:cNvPr id="11" name="Group 5"/>
            <p:cNvGrpSpPr/>
            <p:nvPr/>
          </p:nvGrpSpPr>
          <p:grpSpPr>
            <a:xfrm>
              <a:off x="730101" y="685800"/>
              <a:ext cx="410690" cy="369332"/>
              <a:chOff x="1069959" y="685800"/>
              <a:chExt cx="410690" cy="369332"/>
            </a:xfrm>
          </p:grpSpPr>
          <p:sp>
            <p:nvSpPr>
              <p:cNvPr id="12" name="Text Box 59"/>
              <p:cNvSpPr txBox="1">
                <a:spLocks noChangeArrowheads="1"/>
              </p:cNvSpPr>
              <p:nvPr/>
            </p:nvSpPr>
            <p:spPr bwMode="auto">
              <a:xfrm>
                <a:off x="1069959" y="685800"/>
                <a:ext cx="41069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i="1" dirty="0" err="1" smtClean="0"/>
                  <a:t>k</a:t>
                </a:r>
                <a:r>
                  <a:rPr kumimoji="1" lang="en-GB" altLang="zh-TW" i="1" baseline="-25000" dirty="0" err="1" smtClean="0"/>
                  <a:t>C</a:t>
                </a:r>
                <a:endParaRPr kumimoji="1" lang="en-GB" altLang="zh-TW" i="1" dirty="0"/>
              </a:p>
            </p:txBody>
          </p:sp>
          <p:sp>
            <p:nvSpPr>
              <p:cNvPr id="13" name="Line 58"/>
              <p:cNvSpPr>
                <a:spLocks noChangeShapeType="1"/>
              </p:cNvSpPr>
              <p:nvPr/>
            </p:nvSpPr>
            <p:spPr bwMode="auto">
              <a:xfrm>
                <a:off x="1111999" y="1016880"/>
                <a:ext cx="3657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13315" name="Object 3"/>
          <p:cNvGraphicFramePr>
            <a:graphicFrameLocks noChangeAspect="1"/>
          </p:cNvGraphicFramePr>
          <p:nvPr>
            <p:extLst/>
          </p:nvPr>
        </p:nvGraphicFramePr>
        <p:xfrm>
          <a:off x="5930900" y="910415"/>
          <a:ext cx="1155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8" name="Equation" r:id="rId5" imgW="1155600" imgH="330120" progId="Equation.DSMT4">
                  <p:embed/>
                </p:oleObj>
              </mc:Choice>
              <mc:Fallback>
                <p:oleObj name="Equation" r:id="rId5" imgW="11556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910415"/>
                        <a:ext cx="11557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7263664" y="857250"/>
          <a:ext cx="1422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9" name="Equation" r:id="rId7" imgW="1422360" imgH="406080" progId="Equation.DSMT4">
                  <p:embed/>
                </p:oleObj>
              </mc:Choice>
              <mc:Fallback>
                <p:oleObj name="Equation" r:id="rId7" imgW="142236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3664" y="857250"/>
                        <a:ext cx="1422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/>
          </p:nvPr>
        </p:nvGraphicFramePr>
        <p:xfrm>
          <a:off x="217488" y="1524000"/>
          <a:ext cx="162877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0" name="Equation" r:id="rId9" imgW="1739880" imgH="698400" progId="Equation.DSMT4">
                  <p:embed/>
                </p:oleObj>
              </mc:Choice>
              <mc:Fallback>
                <p:oleObj name="Equation" r:id="rId9" imgW="17398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488" y="1524000"/>
                        <a:ext cx="1628775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8" name="Object 16"/>
          <p:cNvGraphicFramePr>
            <a:graphicFrameLocks noChangeAspect="1"/>
          </p:cNvGraphicFramePr>
          <p:nvPr>
            <p:extLst/>
          </p:nvPr>
        </p:nvGraphicFramePr>
        <p:xfrm>
          <a:off x="4139478" y="1543225"/>
          <a:ext cx="1536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1" name="Equation" r:id="rId11" imgW="1536480" imgH="685800" progId="Equation.DSMT4">
                  <p:embed/>
                </p:oleObj>
              </mc:Choice>
              <mc:Fallback>
                <p:oleObj name="Equation" r:id="rId11" imgW="153648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478" y="1543225"/>
                        <a:ext cx="15367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5819486" y="1600375"/>
            <a:ext cx="15937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What is –</a:t>
            </a:r>
            <a:r>
              <a:rPr lang="en-US" sz="2000" dirty="0" err="1" smtClean="0">
                <a:solidFill>
                  <a:srgbClr val="0000FF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486400" y="3124375"/>
            <a:ext cx="281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C</a:t>
            </a:r>
            <a:r>
              <a:rPr lang="en-US" sz="2000" baseline="-25000" dirty="0" smtClean="0">
                <a:solidFill>
                  <a:srgbClr val="006600"/>
                </a:solidFill>
              </a:rPr>
              <a:t>A0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dirty="0" smtClean="0"/>
              <a:t>=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dirty="0" smtClean="0">
                <a:solidFill>
                  <a:srgbClr val="006600"/>
                </a:solidFill>
              </a:rPr>
              <a:t>4 mol/L</a:t>
            </a:r>
            <a:r>
              <a:rPr lang="en-US" sz="2000" dirty="0" smtClean="0"/>
              <a:t>, and at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=0.9, </a:t>
            </a:r>
            <a:r>
              <a:rPr lang="en-US" sz="2000" dirty="0" smtClean="0">
                <a:solidFill>
                  <a:srgbClr val="00CC00"/>
                </a:solidFill>
              </a:rPr>
              <a:t>C</a:t>
            </a:r>
            <a:r>
              <a:rPr lang="en-US" sz="2000" baseline="-25000" dirty="0" smtClean="0">
                <a:solidFill>
                  <a:srgbClr val="00CC00"/>
                </a:solidFill>
              </a:rPr>
              <a:t>A</a:t>
            </a:r>
            <a:r>
              <a:rPr lang="en-US" sz="2000" dirty="0" smtClean="0"/>
              <a:t>=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dirty="0" smtClean="0">
                <a:solidFill>
                  <a:srgbClr val="00CC00"/>
                </a:solidFill>
              </a:rPr>
              <a:t>0.4 mol/L</a:t>
            </a:r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>
            <p:extLst/>
          </p:nvPr>
        </p:nvGraphicFramePr>
        <p:xfrm>
          <a:off x="7556500" y="1600375"/>
          <a:ext cx="1358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2" name="Equation" r:id="rId13" imgW="1358640" imgH="330120" progId="Equation.DSMT4">
                  <p:embed/>
                </p:oleObj>
              </mc:Choice>
              <mc:Fallback>
                <p:oleObj name="Equation" r:id="rId13" imgW="13586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0" y="1600375"/>
                        <a:ext cx="1358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5" name="Object 19"/>
          <p:cNvGraphicFramePr>
            <a:graphicFrameLocks noChangeAspect="1"/>
          </p:cNvGraphicFramePr>
          <p:nvPr>
            <p:extLst/>
          </p:nvPr>
        </p:nvGraphicFramePr>
        <p:xfrm>
          <a:off x="838200" y="2523672"/>
          <a:ext cx="2159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3" name="Equation" r:id="rId15" imgW="2158920" imgH="330120" progId="Equation.DSMT4">
                  <p:embed/>
                </p:oleObj>
              </mc:Choice>
              <mc:Fallback>
                <p:oleObj name="Equation" r:id="rId15" imgW="215892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523672"/>
                        <a:ext cx="2159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Oval 44"/>
          <p:cNvSpPr/>
          <p:nvPr/>
        </p:nvSpPr>
        <p:spPr>
          <a:xfrm>
            <a:off x="1905000" y="628650"/>
            <a:ext cx="1752600" cy="83820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7086600" y="628650"/>
            <a:ext cx="1752600" cy="83820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357" name="Object 21"/>
          <p:cNvGraphicFramePr>
            <a:graphicFrameLocks noChangeAspect="1"/>
          </p:cNvGraphicFramePr>
          <p:nvPr>
            <p:extLst/>
          </p:nvPr>
        </p:nvGraphicFramePr>
        <p:xfrm>
          <a:off x="3168650" y="2351742"/>
          <a:ext cx="2921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4" name="Equation" r:id="rId17" imgW="2920680" imgH="609480" progId="Equation.DSMT4">
                  <p:embed/>
                </p:oleObj>
              </mc:Choice>
              <mc:Fallback>
                <p:oleObj name="Equation" r:id="rId17" imgW="292068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650" y="2351742"/>
                        <a:ext cx="2921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8" name="Object 16"/>
          <p:cNvGraphicFramePr>
            <a:graphicFrameLocks noChangeAspect="1"/>
          </p:cNvGraphicFramePr>
          <p:nvPr>
            <p:extLst/>
          </p:nvPr>
        </p:nvGraphicFramePr>
        <p:xfrm>
          <a:off x="895350" y="3124200"/>
          <a:ext cx="4305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5" name="Equation" r:id="rId19" imgW="4305240" imgH="939600" progId="Equation.DSMT4">
                  <p:embed/>
                </p:oleObj>
              </mc:Choice>
              <mc:Fallback>
                <p:oleObj name="Equation" r:id="rId19" imgW="4305240" imgH="93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3124200"/>
                        <a:ext cx="43053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6261100" y="2230123"/>
            <a:ext cx="220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Plug -</a:t>
            </a:r>
            <a:r>
              <a:rPr lang="en-US" sz="2000" dirty="0" err="1" smtClean="0">
                <a:solidFill>
                  <a:srgbClr val="0000FF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back into expression for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t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14359" name="Object 16"/>
          <p:cNvGraphicFramePr>
            <a:graphicFrameLocks noChangeAspect="1"/>
          </p:cNvGraphicFramePr>
          <p:nvPr>
            <p:extLst/>
          </p:nvPr>
        </p:nvGraphicFramePr>
        <p:xfrm>
          <a:off x="533400" y="4108450"/>
          <a:ext cx="30988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6" name="Equation" r:id="rId21" imgW="3098520" imgH="1282680" progId="Equation.DSMT4">
                  <p:embed/>
                </p:oleObj>
              </mc:Choice>
              <mc:Fallback>
                <p:oleObj name="Equation" r:id="rId21" imgW="3098520" imgH="1282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108450"/>
                        <a:ext cx="309880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/>
          <p:cNvGraphicFramePr>
            <a:graphicFrameLocks noChangeAspect="1"/>
          </p:cNvGraphicFramePr>
          <p:nvPr>
            <p:extLst/>
          </p:nvPr>
        </p:nvGraphicFramePr>
        <p:xfrm>
          <a:off x="3810000" y="4584875"/>
          <a:ext cx="1574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7" name="Equation" r:id="rId23" imgW="1574640" imgH="253800" progId="Equation.DSMT4">
                  <p:embed/>
                </p:oleObj>
              </mc:Choice>
              <mc:Fallback>
                <p:oleObj name="Equation" r:id="rId23" imgW="15746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584875"/>
                        <a:ext cx="15748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Box 52"/>
          <p:cNvSpPr txBox="1"/>
          <p:nvPr/>
        </p:nvSpPr>
        <p:spPr>
          <a:xfrm>
            <a:off x="5486400" y="4508675"/>
            <a:ext cx="33139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Residence time for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= 0.9</a:t>
            </a:r>
          </a:p>
        </p:txBody>
      </p:sp>
      <p:sp>
        <p:nvSpPr>
          <p:cNvPr id="54" name="Oval 53"/>
          <p:cNvSpPr/>
          <p:nvPr/>
        </p:nvSpPr>
        <p:spPr>
          <a:xfrm>
            <a:off x="4038600" y="4356275"/>
            <a:ext cx="1447800" cy="7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Curved Connector 55"/>
          <p:cNvCxnSpPr>
            <a:stCxn id="54" idx="2"/>
          </p:cNvCxnSpPr>
          <p:nvPr/>
        </p:nvCxnSpPr>
        <p:spPr>
          <a:xfrm rot="10800000">
            <a:off x="3276600" y="2222675"/>
            <a:ext cx="762000" cy="2514600"/>
          </a:xfrm>
          <a:prstGeom prst="curvedConnector2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361" name="Object 25"/>
          <p:cNvGraphicFramePr>
            <a:graphicFrameLocks noChangeAspect="1"/>
          </p:cNvGraphicFramePr>
          <p:nvPr>
            <p:extLst/>
          </p:nvPr>
        </p:nvGraphicFramePr>
        <p:xfrm>
          <a:off x="2208213" y="1568450"/>
          <a:ext cx="1651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8" name="Equation" r:id="rId25" imgW="1650960" imgH="609480" progId="Equation.DSMT4">
                  <p:embed/>
                </p:oleObj>
              </mc:Choice>
              <mc:Fallback>
                <p:oleObj name="Equation" r:id="rId25" imgW="165096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1568450"/>
                        <a:ext cx="1651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" name="Oval 70"/>
          <p:cNvSpPr/>
          <p:nvPr/>
        </p:nvSpPr>
        <p:spPr>
          <a:xfrm>
            <a:off x="2057400" y="1501140"/>
            <a:ext cx="1905000" cy="7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hape 73"/>
          <p:cNvCxnSpPr>
            <a:stCxn id="71" idx="1"/>
          </p:cNvCxnSpPr>
          <p:nvPr/>
        </p:nvCxnSpPr>
        <p:spPr>
          <a:xfrm rot="16200000" flipH="1" flipV="1">
            <a:off x="1860169" y="1200362"/>
            <a:ext cx="63843" cy="888581"/>
          </a:xfrm>
          <a:prstGeom prst="curvedConnector4">
            <a:avLst>
              <a:gd name="adj1" fmla="val -358066"/>
              <a:gd name="adj2" fmla="val 65698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ounded Rectangle 75"/>
          <p:cNvSpPr/>
          <p:nvPr/>
        </p:nvSpPr>
        <p:spPr>
          <a:xfrm>
            <a:off x="5486400" y="3048175"/>
            <a:ext cx="2743200" cy="838200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0" name="Curved Connector 79"/>
          <p:cNvCxnSpPr/>
          <p:nvPr/>
        </p:nvCxnSpPr>
        <p:spPr>
          <a:xfrm rot="10800000">
            <a:off x="1295400" y="2240632"/>
            <a:ext cx="4191000" cy="1524000"/>
          </a:xfrm>
          <a:prstGeom prst="curvedConnector3">
            <a:avLst>
              <a:gd name="adj1" fmla="val 99979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362" name="Object 6"/>
          <p:cNvGraphicFramePr>
            <a:graphicFrameLocks noChangeAspect="1"/>
          </p:cNvGraphicFramePr>
          <p:nvPr>
            <p:extLst/>
          </p:nvPr>
        </p:nvGraphicFramePr>
        <p:xfrm>
          <a:off x="3157538" y="5397500"/>
          <a:ext cx="2652712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9" name="Equation" r:id="rId27" imgW="2831760" imgH="1218960" progId="Equation.DSMT4">
                  <p:embed/>
                </p:oleObj>
              </mc:Choice>
              <mc:Fallback>
                <p:oleObj name="Equation" r:id="rId27" imgW="2831760" imgH="1218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7538" y="5397500"/>
                        <a:ext cx="2652712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3" name="Object 6"/>
          <p:cNvGraphicFramePr>
            <a:graphicFrameLocks noChangeAspect="1"/>
          </p:cNvGraphicFramePr>
          <p:nvPr>
            <p:extLst/>
          </p:nvPr>
        </p:nvGraphicFramePr>
        <p:xfrm>
          <a:off x="5969661" y="5842072"/>
          <a:ext cx="133191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0" name="Equation" r:id="rId29" imgW="1422360" imgH="368280" progId="Equation.DSMT4">
                  <p:embed/>
                </p:oleObj>
              </mc:Choice>
              <mc:Fallback>
                <p:oleObj name="Equation" r:id="rId29" imgW="142236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661" y="5842072"/>
                        <a:ext cx="1331913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" name="Rectangle 93"/>
          <p:cNvSpPr/>
          <p:nvPr/>
        </p:nvSpPr>
        <p:spPr>
          <a:xfrm>
            <a:off x="6283325" y="5761258"/>
            <a:ext cx="1066800" cy="533400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14300" y="0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Calculate the yield of forming B in a </a:t>
            </a:r>
            <a:r>
              <a:rPr lang="en-US" sz="2000" b="1" u="sng" dirty="0" smtClean="0">
                <a:solidFill>
                  <a:srgbClr val="7030A0"/>
                </a:solidFill>
              </a:rPr>
              <a:t>CSTR</a:t>
            </a:r>
            <a:r>
              <a:rPr lang="en-US" sz="2000" dirty="0" smtClean="0">
                <a:solidFill>
                  <a:srgbClr val="7030A0"/>
                </a:solidFill>
              </a:rPr>
              <a:t> and PFR when the conversion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of A is 90% and C</a:t>
            </a:r>
            <a:r>
              <a:rPr lang="en-US" sz="2000" baseline="-25000" dirty="0" smtClean="0">
                <a:solidFill>
                  <a:srgbClr val="7030A0"/>
                </a:solidFill>
              </a:rPr>
              <a:t>A0</a:t>
            </a:r>
            <a:r>
              <a:rPr lang="en-US" sz="2000" dirty="0" smtClean="0">
                <a:solidFill>
                  <a:srgbClr val="7030A0"/>
                </a:solidFill>
              </a:rPr>
              <a:t> = 4 mol/L.  The following reactions occur in the reactor: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1219200" y="5640388"/>
          <a:ext cx="162877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1" name="Equation" r:id="rId31" imgW="1739880" imgH="698400" progId="Equation.DSMT4">
                  <p:embed/>
                </p:oleObj>
              </mc:Choice>
              <mc:Fallback>
                <p:oleObj name="Equation" r:id="rId31" imgW="17398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640388"/>
                        <a:ext cx="1628775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6414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00"/>
                            </p:stCondLst>
                            <p:childTnLst>
                              <p:par>
                                <p:cTn id="9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20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5" grpId="0" animBg="1"/>
      <p:bldP spid="45" grpId="1" animBg="1"/>
      <p:bldP spid="47" grpId="0" animBg="1"/>
      <p:bldP spid="47" grpId="1" animBg="1"/>
      <p:bldP spid="50" grpId="0"/>
      <p:bldP spid="53" grpId="0"/>
      <p:bldP spid="54" grpId="0" animBg="1"/>
      <p:bldP spid="54" grpId="1" animBg="1"/>
      <p:bldP spid="71" grpId="0" animBg="1"/>
      <p:bldP spid="71" grpId="1" animBg="1"/>
      <p:bldP spid="76" grpId="0" animBg="1"/>
      <p:bldP spid="76" grpId="1" animBg="1"/>
      <p:bldP spid="9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" y="0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Calculate the yield of forming B in a CSTR and </a:t>
            </a:r>
            <a:r>
              <a:rPr lang="en-US" sz="2000" b="1" u="sng" dirty="0" smtClean="0">
                <a:solidFill>
                  <a:srgbClr val="7030A0"/>
                </a:solidFill>
              </a:rPr>
              <a:t>PFR</a:t>
            </a:r>
            <a:r>
              <a:rPr lang="en-US" sz="2000" dirty="0" smtClean="0">
                <a:solidFill>
                  <a:srgbClr val="7030A0"/>
                </a:solidFill>
              </a:rPr>
              <a:t> when the conversion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of A is 90% and C</a:t>
            </a:r>
            <a:r>
              <a:rPr lang="en-US" sz="2000" baseline="-25000" dirty="0" smtClean="0">
                <a:solidFill>
                  <a:srgbClr val="7030A0"/>
                </a:solidFill>
              </a:rPr>
              <a:t>A0</a:t>
            </a:r>
            <a:r>
              <a:rPr lang="en-US" sz="2000" dirty="0" smtClean="0">
                <a:solidFill>
                  <a:srgbClr val="7030A0"/>
                </a:solidFill>
              </a:rPr>
              <a:t> = 4 mol/L.  The following reactions occur in the reactor:</a:t>
            </a:r>
          </a:p>
        </p:txBody>
      </p:sp>
      <p:grpSp>
        <p:nvGrpSpPr>
          <p:cNvPr id="6" name="Group 7"/>
          <p:cNvGrpSpPr/>
          <p:nvPr/>
        </p:nvGrpSpPr>
        <p:grpSpPr>
          <a:xfrm>
            <a:off x="457935" y="674570"/>
            <a:ext cx="936731" cy="544630"/>
            <a:chOff x="491889" y="685800"/>
            <a:chExt cx="936731" cy="544630"/>
          </a:xfrm>
        </p:grpSpPr>
        <p:sp>
          <p:nvSpPr>
            <p:cNvPr id="3" name="TextBox 2"/>
            <p:cNvSpPr txBox="1"/>
            <p:nvPr/>
          </p:nvSpPr>
          <p:spPr>
            <a:xfrm>
              <a:off x="491889" y="830320"/>
              <a:ext cx="9367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</a:t>
              </a:r>
              <a:r>
                <a:rPr lang="en-US" sz="2000" dirty="0" smtClean="0">
                  <a:ea typeface="Meiryo"/>
                </a:rPr>
                <a:t>      B</a:t>
              </a:r>
              <a:endParaRPr lang="en-US" sz="2000" dirty="0" smtClean="0"/>
            </a:p>
          </p:txBody>
        </p:sp>
        <p:grpSp>
          <p:nvGrpSpPr>
            <p:cNvPr id="8" name="Group 5"/>
            <p:cNvGrpSpPr/>
            <p:nvPr/>
          </p:nvGrpSpPr>
          <p:grpSpPr>
            <a:xfrm>
              <a:off x="730101" y="685800"/>
              <a:ext cx="410690" cy="369332"/>
              <a:chOff x="1069959" y="685800"/>
              <a:chExt cx="410690" cy="369332"/>
            </a:xfrm>
          </p:grpSpPr>
          <p:sp>
            <p:nvSpPr>
              <p:cNvPr id="4" name="Text Box 59"/>
              <p:cNvSpPr txBox="1">
                <a:spLocks noChangeArrowheads="1"/>
              </p:cNvSpPr>
              <p:nvPr/>
            </p:nvSpPr>
            <p:spPr bwMode="auto">
              <a:xfrm>
                <a:off x="1069959" y="685800"/>
                <a:ext cx="41069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i="1" dirty="0" err="1" smtClean="0"/>
                  <a:t>k</a:t>
                </a:r>
                <a:r>
                  <a:rPr kumimoji="1" lang="en-GB" altLang="zh-TW" i="1" baseline="-25000" dirty="0" err="1" smtClean="0"/>
                  <a:t>B</a:t>
                </a:r>
                <a:endParaRPr kumimoji="1" lang="en-GB" altLang="zh-TW" i="1" dirty="0"/>
              </a:p>
            </p:txBody>
          </p:sp>
          <p:sp>
            <p:nvSpPr>
              <p:cNvPr id="5" name="Line 58"/>
              <p:cNvSpPr>
                <a:spLocks noChangeShapeType="1"/>
              </p:cNvSpPr>
              <p:nvPr/>
            </p:nvSpPr>
            <p:spPr bwMode="auto">
              <a:xfrm>
                <a:off x="1111999" y="1016880"/>
                <a:ext cx="3657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1517650" y="685800"/>
          <a:ext cx="1943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6" name="Equation" r:id="rId3" imgW="1942920" imgH="609480" progId="Equation.DSMT4">
                  <p:embed/>
                </p:oleObj>
              </mc:Choice>
              <mc:Fallback>
                <p:oleObj name="Equation" r:id="rId3" imgW="194292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7650" y="685800"/>
                        <a:ext cx="19431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816113" y="609600"/>
            <a:ext cx="951158" cy="544630"/>
            <a:chOff x="491889" y="685800"/>
            <a:chExt cx="951158" cy="544630"/>
          </a:xfrm>
        </p:grpSpPr>
        <p:sp>
          <p:nvSpPr>
            <p:cNvPr id="10" name="TextBox 9"/>
            <p:cNvSpPr txBox="1"/>
            <p:nvPr/>
          </p:nvSpPr>
          <p:spPr>
            <a:xfrm>
              <a:off x="491889" y="830320"/>
              <a:ext cx="95115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</a:t>
              </a:r>
              <a:r>
                <a:rPr lang="en-US" sz="2000" dirty="0" smtClean="0">
                  <a:ea typeface="Meiryo"/>
                </a:rPr>
                <a:t>      C</a:t>
              </a:r>
              <a:endParaRPr lang="en-US" sz="2000" dirty="0" smtClean="0"/>
            </a:p>
          </p:txBody>
        </p:sp>
        <p:grpSp>
          <p:nvGrpSpPr>
            <p:cNvPr id="11" name="Group 5"/>
            <p:cNvGrpSpPr/>
            <p:nvPr/>
          </p:nvGrpSpPr>
          <p:grpSpPr>
            <a:xfrm>
              <a:off x="730101" y="685800"/>
              <a:ext cx="410690" cy="369332"/>
              <a:chOff x="1069959" y="685800"/>
              <a:chExt cx="410690" cy="369332"/>
            </a:xfrm>
          </p:grpSpPr>
          <p:sp>
            <p:nvSpPr>
              <p:cNvPr id="12" name="Text Box 59"/>
              <p:cNvSpPr txBox="1">
                <a:spLocks noChangeArrowheads="1"/>
              </p:cNvSpPr>
              <p:nvPr/>
            </p:nvSpPr>
            <p:spPr bwMode="auto">
              <a:xfrm>
                <a:off x="1069959" y="685800"/>
                <a:ext cx="41069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i="1" dirty="0" err="1" smtClean="0"/>
                  <a:t>k</a:t>
                </a:r>
                <a:r>
                  <a:rPr kumimoji="1" lang="en-GB" altLang="zh-TW" i="1" baseline="-25000" dirty="0" err="1" smtClean="0"/>
                  <a:t>C</a:t>
                </a:r>
                <a:endParaRPr kumimoji="1" lang="en-GB" altLang="zh-TW" i="1" dirty="0"/>
              </a:p>
            </p:txBody>
          </p:sp>
          <p:sp>
            <p:nvSpPr>
              <p:cNvPr id="13" name="Line 58"/>
              <p:cNvSpPr>
                <a:spLocks noChangeShapeType="1"/>
              </p:cNvSpPr>
              <p:nvPr/>
            </p:nvSpPr>
            <p:spPr bwMode="auto">
              <a:xfrm>
                <a:off x="1111999" y="1016880"/>
                <a:ext cx="3657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13315" name="Object 3"/>
          <p:cNvGraphicFramePr>
            <a:graphicFrameLocks noChangeAspect="1"/>
          </p:cNvGraphicFramePr>
          <p:nvPr>
            <p:extLst/>
          </p:nvPr>
        </p:nvGraphicFramePr>
        <p:xfrm>
          <a:off x="5930900" y="815165"/>
          <a:ext cx="1155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7" name="Equation" r:id="rId5" imgW="1155600" imgH="330120" progId="Equation.DSMT4">
                  <p:embed/>
                </p:oleObj>
              </mc:Choice>
              <mc:Fallback>
                <p:oleObj name="Equation" r:id="rId5" imgW="11556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815165"/>
                        <a:ext cx="11557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7263664" y="762000"/>
          <a:ext cx="1422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8" name="Equation" r:id="rId7" imgW="1422360" imgH="406080" progId="Equation.DSMT4">
                  <p:embed/>
                </p:oleObj>
              </mc:Choice>
              <mc:Fallback>
                <p:oleObj name="Equation" r:id="rId7" imgW="142236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3664" y="762000"/>
                        <a:ext cx="1422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52400" y="1752600"/>
            <a:ext cx="60067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What is the expression for the yield of B for a PFR?</a:t>
            </a:r>
          </a:p>
        </p:txBody>
      </p:sp>
      <p:graphicFrame>
        <p:nvGraphicFramePr>
          <p:cNvPr id="17" name="Object 9"/>
          <p:cNvGraphicFramePr>
            <a:graphicFrameLocks noChangeAspect="1"/>
          </p:cNvGraphicFramePr>
          <p:nvPr>
            <p:extLst/>
          </p:nvPr>
        </p:nvGraphicFramePr>
        <p:xfrm>
          <a:off x="887413" y="2166938"/>
          <a:ext cx="1474787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9" name="Equation" r:id="rId9" imgW="1574640" imgH="698400" progId="Equation.DSMT4">
                  <p:embed/>
                </p:oleObj>
              </mc:Choice>
              <mc:Fallback>
                <p:oleObj name="Equation" r:id="rId9" imgW="157464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413" y="2166938"/>
                        <a:ext cx="1474787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456731" y="2184996"/>
            <a:ext cx="17207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(overall yield)</a:t>
            </a:r>
          </a:p>
        </p:txBody>
      </p:sp>
      <p:graphicFrame>
        <p:nvGraphicFramePr>
          <p:cNvPr id="13318" name="Object 6"/>
          <p:cNvGraphicFramePr>
            <a:graphicFrameLocks noChangeAspect="1"/>
          </p:cNvGraphicFramePr>
          <p:nvPr>
            <p:extLst/>
          </p:nvPr>
        </p:nvGraphicFramePr>
        <p:xfrm>
          <a:off x="4321175" y="2133600"/>
          <a:ext cx="398462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30" name="Equation" r:id="rId11" imgW="4254480" imgH="698400" progId="Equation.DSMT4">
                  <p:embed/>
                </p:oleObj>
              </mc:Choice>
              <mc:Fallback>
                <p:oleObj name="Equation" r:id="rId11" imgW="42544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1175" y="2133600"/>
                        <a:ext cx="3984625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63033" y="2819400"/>
            <a:ext cx="39437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Use the mass balance to get C</a:t>
            </a:r>
            <a:r>
              <a:rPr lang="en-US" sz="2000" baseline="-25000" dirty="0" smtClean="0">
                <a:solidFill>
                  <a:srgbClr val="0000FF"/>
                </a:solidFill>
              </a:rPr>
              <a:t>B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>
            <p:extLst/>
          </p:nvPr>
        </p:nvGraphicFramePr>
        <p:xfrm>
          <a:off x="668020" y="3276600"/>
          <a:ext cx="939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31" name="Equation" r:id="rId13" imgW="939600" imgH="622080" progId="Equation.DSMT4">
                  <p:embed/>
                </p:oleObj>
              </mc:Choice>
              <mc:Fallback>
                <p:oleObj name="Equation" r:id="rId13" imgW="93960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020" y="3276600"/>
                        <a:ext cx="939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0" name="Object 20"/>
          <p:cNvGraphicFramePr>
            <a:graphicFrameLocks noChangeAspect="1"/>
          </p:cNvGraphicFramePr>
          <p:nvPr>
            <p:extLst/>
          </p:nvPr>
        </p:nvGraphicFramePr>
        <p:xfrm>
          <a:off x="2275840" y="3276600"/>
          <a:ext cx="1562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32" name="Equation" r:id="rId15" imgW="1562040" imgH="622080" progId="Equation.DSMT4">
                  <p:embed/>
                </p:oleObj>
              </mc:Choice>
              <mc:Fallback>
                <p:oleObj name="Equation" r:id="rId15" imgW="156204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5840" y="3276600"/>
                        <a:ext cx="15621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1" name="Object 21"/>
          <p:cNvGraphicFramePr>
            <a:graphicFrameLocks noChangeAspect="1"/>
          </p:cNvGraphicFramePr>
          <p:nvPr>
            <p:extLst/>
          </p:nvPr>
        </p:nvGraphicFramePr>
        <p:xfrm>
          <a:off x="4505960" y="3276600"/>
          <a:ext cx="1308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33" name="Equation" r:id="rId17" imgW="1307880" imgH="622080" progId="Equation.DSMT4">
                  <p:embed/>
                </p:oleObj>
              </mc:Choice>
              <mc:Fallback>
                <p:oleObj name="Equation" r:id="rId17" imgW="130788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5960" y="3276600"/>
                        <a:ext cx="13081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Oval 44"/>
          <p:cNvSpPr/>
          <p:nvPr/>
        </p:nvSpPr>
        <p:spPr>
          <a:xfrm>
            <a:off x="1447800" y="678180"/>
            <a:ext cx="2209800" cy="68580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382" name="Object 22"/>
          <p:cNvGraphicFramePr>
            <a:graphicFrameLocks noChangeAspect="1"/>
          </p:cNvGraphicFramePr>
          <p:nvPr>
            <p:extLst/>
          </p:nvPr>
        </p:nvGraphicFramePr>
        <p:xfrm>
          <a:off x="6482080" y="3265488"/>
          <a:ext cx="1993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34" name="Equation" r:id="rId19" imgW="1993680" imgH="622080" progId="Equation.DSMT4">
                  <p:embed/>
                </p:oleObj>
              </mc:Choice>
              <mc:Fallback>
                <p:oleObj name="Equation" r:id="rId19" imgW="199368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2080" y="3265488"/>
                        <a:ext cx="1993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3" name="Object 23"/>
          <p:cNvGraphicFramePr>
            <a:graphicFrameLocks noChangeAspect="1"/>
          </p:cNvGraphicFramePr>
          <p:nvPr>
            <p:extLst/>
          </p:nvPr>
        </p:nvGraphicFramePr>
        <p:xfrm>
          <a:off x="121920" y="3909060"/>
          <a:ext cx="28702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35" name="Equation" r:id="rId21" imgW="2869920" imgH="812520" progId="Equation.DSMT4">
                  <p:embed/>
                </p:oleObj>
              </mc:Choice>
              <mc:Fallback>
                <p:oleObj name="Equation" r:id="rId21" imgW="286992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" y="3909060"/>
                        <a:ext cx="28702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4" name="Object 24"/>
          <p:cNvGraphicFramePr>
            <a:graphicFrameLocks noChangeAspect="1"/>
          </p:cNvGraphicFramePr>
          <p:nvPr>
            <p:extLst/>
          </p:nvPr>
        </p:nvGraphicFramePr>
        <p:xfrm>
          <a:off x="3048000" y="4011295"/>
          <a:ext cx="3263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36" name="Equation" r:id="rId23" imgW="3263760" imgH="609480" progId="Equation.DSMT4">
                  <p:embed/>
                </p:oleObj>
              </mc:Choice>
              <mc:Fallback>
                <p:oleObj name="Equation" r:id="rId23" imgW="326376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011295"/>
                        <a:ext cx="32639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0" y="4736068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Use the mole balance on A to find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t </a:t>
            </a:r>
            <a:r>
              <a:rPr lang="en-US" dirty="0" smtClean="0">
                <a:solidFill>
                  <a:srgbClr val="0000FF"/>
                </a:solidFill>
              </a:rPr>
              <a:t>(at 90% conversion)</a:t>
            </a:r>
          </a:p>
        </p:txBody>
      </p:sp>
      <p:graphicFrame>
        <p:nvGraphicFramePr>
          <p:cNvPr id="15385" name="Object 25"/>
          <p:cNvGraphicFramePr>
            <a:graphicFrameLocks noChangeAspect="1"/>
          </p:cNvGraphicFramePr>
          <p:nvPr>
            <p:extLst/>
          </p:nvPr>
        </p:nvGraphicFramePr>
        <p:xfrm>
          <a:off x="424180" y="5115236"/>
          <a:ext cx="990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37" name="Equation" r:id="rId25" imgW="990360" imgH="622080" progId="Equation.DSMT4">
                  <p:embed/>
                </p:oleObj>
              </mc:Choice>
              <mc:Fallback>
                <p:oleObj name="Equation" r:id="rId25" imgW="99036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" y="5115236"/>
                        <a:ext cx="990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6" name="Object 26"/>
          <p:cNvGraphicFramePr>
            <a:graphicFrameLocks noChangeAspect="1"/>
          </p:cNvGraphicFramePr>
          <p:nvPr>
            <p:extLst/>
          </p:nvPr>
        </p:nvGraphicFramePr>
        <p:xfrm>
          <a:off x="1838960" y="5115236"/>
          <a:ext cx="1612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38" name="Equation" r:id="rId27" imgW="1612800" imgH="622080" progId="Equation.DSMT4">
                  <p:embed/>
                </p:oleObj>
              </mc:Choice>
              <mc:Fallback>
                <p:oleObj name="Equation" r:id="rId27" imgW="161280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8960" y="5115236"/>
                        <a:ext cx="1612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7" name="Object 27"/>
          <p:cNvGraphicFramePr>
            <a:graphicFrameLocks noChangeAspect="1"/>
          </p:cNvGraphicFramePr>
          <p:nvPr>
            <p:extLst/>
          </p:nvPr>
        </p:nvGraphicFramePr>
        <p:xfrm>
          <a:off x="3863975" y="5094288"/>
          <a:ext cx="1384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39" name="Equation" r:id="rId29" imgW="1384200" imgH="622080" progId="Equation.DSMT4">
                  <p:embed/>
                </p:oleObj>
              </mc:Choice>
              <mc:Fallback>
                <p:oleObj name="Equation" r:id="rId29" imgW="138420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975" y="5094288"/>
                        <a:ext cx="13843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8" name="Object 28"/>
          <p:cNvGraphicFramePr>
            <a:graphicFrameLocks noChangeAspect="1"/>
          </p:cNvGraphicFramePr>
          <p:nvPr>
            <p:extLst/>
          </p:nvPr>
        </p:nvGraphicFramePr>
        <p:xfrm>
          <a:off x="3054350" y="1392237"/>
          <a:ext cx="2159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40" name="Equation" r:id="rId31" imgW="2158920" imgH="330120" progId="Equation.DSMT4">
                  <p:embed/>
                </p:oleObj>
              </mc:Choice>
              <mc:Fallback>
                <p:oleObj name="Equation" r:id="rId31" imgW="215892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1392237"/>
                        <a:ext cx="2159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9" name="Object 29"/>
          <p:cNvGraphicFramePr>
            <a:graphicFrameLocks noChangeAspect="1"/>
          </p:cNvGraphicFramePr>
          <p:nvPr>
            <p:extLst/>
          </p:nvPr>
        </p:nvGraphicFramePr>
        <p:xfrm>
          <a:off x="5384800" y="1219200"/>
          <a:ext cx="2921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41" name="Equation" r:id="rId33" imgW="2920680" imgH="609480" progId="Equation.DSMT4">
                  <p:embed/>
                </p:oleObj>
              </mc:Choice>
              <mc:Fallback>
                <p:oleObj name="Equation" r:id="rId33" imgW="292068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800" y="1219200"/>
                        <a:ext cx="2921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90" name="Object 30"/>
          <p:cNvGraphicFramePr>
            <a:graphicFrameLocks noChangeAspect="1"/>
          </p:cNvGraphicFramePr>
          <p:nvPr>
            <p:extLst/>
          </p:nvPr>
        </p:nvGraphicFramePr>
        <p:xfrm>
          <a:off x="5410200" y="5070475"/>
          <a:ext cx="3530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42" name="Equation" r:id="rId35" imgW="3530520" imgH="660240" progId="Equation.DSMT4">
                  <p:embed/>
                </p:oleObj>
              </mc:Choice>
              <mc:Fallback>
                <p:oleObj name="Equation" r:id="rId35" imgW="353052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070475"/>
                        <a:ext cx="35306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92" name="Object 32"/>
          <p:cNvGraphicFramePr>
            <a:graphicFrameLocks noChangeAspect="1"/>
          </p:cNvGraphicFramePr>
          <p:nvPr>
            <p:extLst/>
          </p:nvPr>
        </p:nvGraphicFramePr>
        <p:xfrm>
          <a:off x="4254500" y="5756275"/>
          <a:ext cx="37846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43" name="Equation" r:id="rId37" imgW="3784320" imgH="812520" progId="Equation.DSMT4">
                  <p:embed/>
                </p:oleObj>
              </mc:Choice>
              <mc:Fallback>
                <p:oleObj name="Equation" r:id="rId37" imgW="378432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0" y="5756275"/>
                        <a:ext cx="37846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93" name="Object 33"/>
          <p:cNvGraphicFramePr>
            <a:graphicFrameLocks noChangeAspect="1"/>
          </p:cNvGraphicFramePr>
          <p:nvPr>
            <p:extLst/>
          </p:nvPr>
        </p:nvGraphicFramePr>
        <p:xfrm>
          <a:off x="781050" y="5868988"/>
          <a:ext cx="3251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44" name="Equation" r:id="rId39" imgW="3251160" imgH="660240" progId="Equation.DSMT4">
                  <p:embed/>
                </p:oleObj>
              </mc:Choice>
              <mc:Fallback>
                <p:oleObj name="Equation" r:id="rId39" imgW="325116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" y="5868988"/>
                        <a:ext cx="32512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/>
          </p:nvPr>
        </p:nvGraphicFramePr>
        <p:xfrm>
          <a:off x="6470650" y="4010025"/>
          <a:ext cx="1993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45" name="Equation" r:id="rId41" imgW="1993680" imgH="609480" progId="Equation.DSMT4">
                  <p:embed/>
                </p:oleObj>
              </mc:Choice>
              <mc:Fallback>
                <p:oleObj name="Equation" r:id="rId41" imgW="199368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0650" y="4010025"/>
                        <a:ext cx="1993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Arrow Connector 20"/>
          <p:cNvCxnSpPr/>
          <p:nvPr/>
        </p:nvCxnSpPr>
        <p:spPr>
          <a:xfrm>
            <a:off x="3962400" y="4206240"/>
            <a:ext cx="482325" cy="304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343328" y="443671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886664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20" grpId="0"/>
      <p:bldP spid="45" grpId="0" animBg="1"/>
      <p:bldP spid="49" grpId="0"/>
      <p:bldP spid="2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" y="0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Calculate the yield of forming B in a CSTR and </a:t>
            </a:r>
            <a:r>
              <a:rPr lang="en-US" sz="2000" dirty="0" smtClean="0">
                <a:solidFill>
                  <a:srgbClr val="7030A0"/>
                </a:solidFill>
              </a:rPr>
              <a:t>PFR</a:t>
            </a:r>
            <a:r>
              <a:rPr lang="en-US" sz="2000" dirty="0" smtClean="0"/>
              <a:t> when the conversion </a:t>
            </a:r>
          </a:p>
          <a:p>
            <a:r>
              <a:rPr lang="en-US" sz="2000" dirty="0" smtClean="0"/>
              <a:t>of A is 90% and C</a:t>
            </a:r>
            <a:r>
              <a:rPr lang="en-US" sz="2000" baseline="-25000" dirty="0" smtClean="0"/>
              <a:t>A0</a:t>
            </a:r>
            <a:r>
              <a:rPr lang="en-US" sz="2000" dirty="0" smtClean="0"/>
              <a:t> = 4 mol/L.  The following reactions occur in the reactor:</a:t>
            </a:r>
          </a:p>
        </p:txBody>
      </p:sp>
      <p:grpSp>
        <p:nvGrpSpPr>
          <p:cNvPr id="6" name="Group 7"/>
          <p:cNvGrpSpPr/>
          <p:nvPr/>
        </p:nvGrpSpPr>
        <p:grpSpPr>
          <a:xfrm>
            <a:off x="457935" y="651510"/>
            <a:ext cx="936731" cy="544630"/>
            <a:chOff x="491889" y="685800"/>
            <a:chExt cx="936731" cy="544630"/>
          </a:xfrm>
        </p:grpSpPr>
        <p:sp>
          <p:nvSpPr>
            <p:cNvPr id="3" name="TextBox 2"/>
            <p:cNvSpPr txBox="1"/>
            <p:nvPr/>
          </p:nvSpPr>
          <p:spPr>
            <a:xfrm>
              <a:off x="491889" y="830320"/>
              <a:ext cx="9367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</a:t>
              </a:r>
              <a:r>
                <a:rPr lang="en-US" sz="2000" dirty="0" smtClean="0">
                  <a:ea typeface="Meiryo"/>
                </a:rPr>
                <a:t>      B</a:t>
              </a:r>
              <a:endParaRPr lang="en-US" sz="2000" dirty="0" smtClean="0"/>
            </a:p>
          </p:txBody>
        </p:sp>
        <p:grpSp>
          <p:nvGrpSpPr>
            <p:cNvPr id="8" name="Group 5"/>
            <p:cNvGrpSpPr/>
            <p:nvPr/>
          </p:nvGrpSpPr>
          <p:grpSpPr>
            <a:xfrm>
              <a:off x="730101" y="685800"/>
              <a:ext cx="410690" cy="369332"/>
              <a:chOff x="1069959" y="685800"/>
              <a:chExt cx="410690" cy="369332"/>
            </a:xfrm>
          </p:grpSpPr>
          <p:sp>
            <p:nvSpPr>
              <p:cNvPr id="4" name="Text Box 59"/>
              <p:cNvSpPr txBox="1">
                <a:spLocks noChangeArrowheads="1"/>
              </p:cNvSpPr>
              <p:nvPr/>
            </p:nvSpPr>
            <p:spPr bwMode="auto">
              <a:xfrm>
                <a:off x="1069959" y="685800"/>
                <a:ext cx="41069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i="1" dirty="0" err="1" smtClean="0"/>
                  <a:t>k</a:t>
                </a:r>
                <a:r>
                  <a:rPr kumimoji="1" lang="en-GB" altLang="zh-TW" i="1" baseline="-25000" dirty="0" err="1" smtClean="0"/>
                  <a:t>B</a:t>
                </a:r>
                <a:endParaRPr kumimoji="1" lang="en-GB" altLang="zh-TW" i="1" dirty="0"/>
              </a:p>
            </p:txBody>
          </p:sp>
          <p:sp>
            <p:nvSpPr>
              <p:cNvPr id="5" name="Line 58"/>
              <p:cNvSpPr>
                <a:spLocks noChangeShapeType="1"/>
              </p:cNvSpPr>
              <p:nvPr/>
            </p:nvSpPr>
            <p:spPr bwMode="auto">
              <a:xfrm>
                <a:off x="1111999" y="1016880"/>
                <a:ext cx="3657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1517650" y="685800"/>
          <a:ext cx="1943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6" name="Equation" r:id="rId3" imgW="1942920" imgH="609480" progId="Equation.DSMT4">
                  <p:embed/>
                </p:oleObj>
              </mc:Choice>
              <mc:Fallback>
                <p:oleObj name="Equation" r:id="rId3" imgW="194292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7650" y="685800"/>
                        <a:ext cx="19431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816113" y="685800"/>
            <a:ext cx="951158" cy="544630"/>
            <a:chOff x="491889" y="685800"/>
            <a:chExt cx="951158" cy="544630"/>
          </a:xfrm>
        </p:grpSpPr>
        <p:sp>
          <p:nvSpPr>
            <p:cNvPr id="10" name="TextBox 9"/>
            <p:cNvSpPr txBox="1"/>
            <p:nvPr/>
          </p:nvSpPr>
          <p:spPr>
            <a:xfrm>
              <a:off x="491889" y="830320"/>
              <a:ext cx="95115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</a:t>
              </a:r>
              <a:r>
                <a:rPr lang="en-US" sz="2000" dirty="0" smtClean="0">
                  <a:ea typeface="Meiryo"/>
                </a:rPr>
                <a:t>      C</a:t>
              </a:r>
              <a:endParaRPr lang="en-US" sz="2000" dirty="0" smtClean="0"/>
            </a:p>
          </p:txBody>
        </p:sp>
        <p:grpSp>
          <p:nvGrpSpPr>
            <p:cNvPr id="11" name="Group 5"/>
            <p:cNvGrpSpPr/>
            <p:nvPr/>
          </p:nvGrpSpPr>
          <p:grpSpPr>
            <a:xfrm>
              <a:off x="730101" y="685800"/>
              <a:ext cx="410690" cy="369332"/>
              <a:chOff x="1069959" y="685800"/>
              <a:chExt cx="410690" cy="369332"/>
            </a:xfrm>
          </p:grpSpPr>
          <p:sp>
            <p:nvSpPr>
              <p:cNvPr id="12" name="Text Box 59"/>
              <p:cNvSpPr txBox="1">
                <a:spLocks noChangeArrowheads="1"/>
              </p:cNvSpPr>
              <p:nvPr/>
            </p:nvSpPr>
            <p:spPr bwMode="auto">
              <a:xfrm>
                <a:off x="1069959" y="685800"/>
                <a:ext cx="41069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i="1" dirty="0" err="1" smtClean="0"/>
                  <a:t>k</a:t>
                </a:r>
                <a:r>
                  <a:rPr kumimoji="1" lang="en-GB" altLang="zh-TW" i="1" baseline="-25000" dirty="0" err="1" smtClean="0"/>
                  <a:t>C</a:t>
                </a:r>
                <a:endParaRPr kumimoji="1" lang="en-GB" altLang="zh-TW" i="1" dirty="0"/>
              </a:p>
            </p:txBody>
          </p:sp>
          <p:sp>
            <p:nvSpPr>
              <p:cNvPr id="13" name="Line 58"/>
              <p:cNvSpPr>
                <a:spLocks noChangeShapeType="1"/>
              </p:cNvSpPr>
              <p:nvPr/>
            </p:nvSpPr>
            <p:spPr bwMode="auto">
              <a:xfrm>
                <a:off x="1111999" y="1016880"/>
                <a:ext cx="3657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13315" name="Object 3"/>
          <p:cNvGraphicFramePr>
            <a:graphicFrameLocks noChangeAspect="1"/>
          </p:cNvGraphicFramePr>
          <p:nvPr>
            <p:extLst/>
          </p:nvPr>
        </p:nvGraphicFramePr>
        <p:xfrm>
          <a:off x="5930900" y="891365"/>
          <a:ext cx="1155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7" name="Equation" r:id="rId5" imgW="1155600" imgH="330120" progId="Equation.DSMT4">
                  <p:embed/>
                </p:oleObj>
              </mc:Choice>
              <mc:Fallback>
                <p:oleObj name="Equation" r:id="rId5" imgW="11556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891365"/>
                        <a:ext cx="11557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7263664" y="838200"/>
          <a:ext cx="1422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8" name="Equation" r:id="rId7" imgW="1422360" imgH="406080" progId="Equation.DSMT4">
                  <p:embed/>
                </p:oleObj>
              </mc:Choice>
              <mc:Fallback>
                <p:oleObj name="Equation" r:id="rId7" imgW="142236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3664" y="838200"/>
                        <a:ext cx="1422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/>
          </p:nvPr>
        </p:nvGraphicFramePr>
        <p:xfrm>
          <a:off x="381000" y="1905000"/>
          <a:ext cx="1604962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9" name="Equation" r:id="rId9" imgW="1714320" imgH="698400" progId="Equation.DSMT4">
                  <p:embed/>
                </p:oleObj>
              </mc:Choice>
              <mc:Fallback>
                <p:oleObj name="Equation" r:id="rId9" imgW="17143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905000"/>
                        <a:ext cx="1604962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4" name="Object 24"/>
          <p:cNvGraphicFramePr>
            <a:graphicFrameLocks noChangeAspect="1"/>
          </p:cNvGraphicFramePr>
          <p:nvPr>
            <p:extLst/>
          </p:nvPr>
        </p:nvGraphicFramePr>
        <p:xfrm>
          <a:off x="2279650" y="2000250"/>
          <a:ext cx="1676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0" name="Equation" r:id="rId11" imgW="1676160" imgH="609480" progId="Equation.DSMT4">
                  <p:embed/>
                </p:oleObj>
              </mc:Choice>
              <mc:Fallback>
                <p:oleObj name="Equation" r:id="rId11" imgW="167616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2000250"/>
                        <a:ext cx="16764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4114800" y="215265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Use mole balance on A to find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t </a:t>
            </a:r>
            <a:r>
              <a:rPr lang="en-US" dirty="0" smtClean="0">
                <a:solidFill>
                  <a:srgbClr val="0000FF"/>
                </a:solidFill>
              </a:rPr>
              <a:t>(at X</a:t>
            </a:r>
            <a:r>
              <a:rPr lang="en-US" baseline="-25000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= 0.9)</a:t>
            </a:r>
          </a:p>
        </p:txBody>
      </p:sp>
      <p:graphicFrame>
        <p:nvGraphicFramePr>
          <p:cNvPr id="15388" name="Object 28"/>
          <p:cNvGraphicFramePr>
            <a:graphicFrameLocks noChangeAspect="1"/>
          </p:cNvGraphicFramePr>
          <p:nvPr>
            <p:extLst/>
          </p:nvPr>
        </p:nvGraphicFramePr>
        <p:xfrm>
          <a:off x="1905000" y="1468437"/>
          <a:ext cx="2159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1" name="Equation" r:id="rId13" imgW="2158920" imgH="330120" progId="Equation.DSMT4">
                  <p:embed/>
                </p:oleObj>
              </mc:Choice>
              <mc:Fallback>
                <p:oleObj name="Equation" r:id="rId13" imgW="215892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468437"/>
                        <a:ext cx="2159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9" name="Object 29"/>
          <p:cNvGraphicFramePr>
            <a:graphicFrameLocks noChangeAspect="1"/>
          </p:cNvGraphicFramePr>
          <p:nvPr>
            <p:extLst/>
          </p:nvPr>
        </p:nvGraphicFramePr>
        <p:xfrm>
          <a:off x="4235450" y="1295400"/>
          <a:ext cx="2921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2" name="Equation" r:id="rId15" imgW="2920680" imgH="609480" progId="Equation.DSMT4">
                  <p:embed/>
                </p:oleObj>
              </mc:Choice>
              <mc:Fallback>
                <p:oleObj name="Equation" r:id="rId15" imgW="292068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5450" y="1295400"/>
                        <a:ext cx="2921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Box 56"/>
          <p:cNvSpPr txBox="1"/>
          <p:nvPr/>
        </p:nvSpPr>
        <p:spPr>
          <a:xfrm>
            <a:off x="738187" y="4321314"/>
            <a:ext cx="20050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6600"/>
                </a:solidFill>
              </a:rPr>
              <a:t>C</a:t>
            </a:r>
            <a:r>
              <a:rPr lang="en-US" sz="2000" baseline="-25000" dirty="0" smtClean="0">
                <a:solidFill>
                  <a:srgbClr val="006600"/>
                </a:solidFill>
              </a:rPr>
              <a:t>A0 </a:t>
            </a:r>
            <a:r>
              <a:rPr lang="en-US" sz="2000" dirty="0" smtClean="0"/>
              <a:t>= </a:t>
            </a:r>
            <a:r>
              <a:rPr lang="en-US" sz="2000" dirty="0" smtClean="0">
                <a:solidFill>
                  <a:srgbClr val="006600"/>
                </a:solidFill>
              </a:rPr>
              <a:t>4 mol/L</a:t>
            </a:r>
          </a:p>
          <a:p>
            <a:pPr algn="r"/>
            <a:r>
              <a:rPr lang="en-US" sz="2000" dirty="0" smtClean="0">
                <a:solidFill>
                  <a:srgbClr val="00CC00"/>
                </a:solidFill>
              </a:rPr>
              <a:t>C</a:t>
            </a:r>
            <a:r>
              <a:rPr lang="en-US" sz="2000" baseline="-25000" dirty="0" smtClean="0">
                <a:solidFill>
                  <a:srgbClr val="00CC00"/>
                </a:solidFill>
              </a:rPr>
              <a:t>A </a:t>
            </a:r>
            <a:r>
              <a:rPr lang="en-US" sz="2000" dirty="0" smtClean="0"/>
              <a:t>= </a:t>
            </a:r>
            <a:r>
              <a:rPr lang="en-US" sz="2000" dirty="0" smtClean="0">
                <a:solidFill>
                  <a:srgbClr val="00CC00"/>
                </a:solidFill>
              </a:rPr>
              <a:t>0.4 mol/L</a:t>
            </a:r>
          </a:p>
        </p:txBody>
      </p:sp>
      <p:graphicFrame>
        <p:nvGraphicFramePr>
          <p:cNvPr id="15392" name="Object 32"/>
          <p:cNvGraphicFramePr>
            <a:graphicFrameLocks noChangeAspect="1"/>
          </p:cNvGraphicFramePr>
          <p:nvPr>
            <p:extLst/>
          </p:nvPr>
        </p:nvGraphicFramePr>
        <p:xfrm>
          <a:off x="609600" y="2863850"/>
          <a:ext cx="36449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3" name="Equation" r:id="rId17" imgW="3644640" imgH="1066680" progId="Equation.DSMT4">
                  <p:embed/>
                </p:oleObj>
              </mc:Choice>
              <mc:Fallback>
                <p:oleObj name="Equation" r:id="rId17" imgW="3644640" imgH="1066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863850"/>
                        <a:ext cx="36449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96" name="Object 36"/>
          <p:cNvGraphicFramePr>
            <a:graphicFrameLocks noChangeAspect="1"/>
          </p:cNvGraphicFramePr>
          <p:nvPr>
            <p:extLst/>
          </p:nvPr>
        </p:nvGraphicFramePr>
        <p:xfrm>
          <a:off x="4830763" y="2597150"/>
          <a:ext cx="37719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4" name="Equation" r:id="rId19" imgW="3771720" imgH="1346040" progId="Equation.DSMT4">
                  <p:embed/>
                </p:oleObj>
              </mc:Choice>
              <mc:Fallback>
                <p:oleObj name="Equation" r:id="rId19" imgW="3771720" imgH="1346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0763" y="2597150"/>
                        <a:ext cx="3771900" cy="1346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6" name="Object 36"/>
          <p:cNvGraphicFramePr>
            <a:graphicFrameLocks noChangeAspect="1"/>
          </p:cNvGraphicFramePr>
          <p:nvPr>
            <p:extLst/>
          </p:nvPr>
        </p:nvGraphicFramePr>
        <p:xfrm>
          <a:off x="2946400" y="3949700"/>
          <a:ext cx="33528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5" name="Equation" r:id="rId21" imgW="3352680" imgH="1346040" progId="Equation.DSMT4">
                  <p:embed/>
                </p:oleObj>
              </mc:Choice>
              <mc:Fallback>
                <p:oleObj name="Equation" r:id="rId21" imgW="3352680" imgH="1346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3949700"/>
                        <a:ext cx="3352800" cy="1346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7" name="Object 36"/>
          <p:cNvGraphicFramePr>
            <a:graphicFrameLocks noChangeAspect="1"/>
          </p:cNvGraphicFramePr>
          <p:nvPr>
            <p:extLst/>
          </p:nvPr>
        </p:nvGraphicFramePr>
        <p:xfrm>
          <a:off x="6553200" y="4495800"/>
          <a:ext cx="17272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6" name="Equation" r:id="rId23" imgW="1726920" imgH="253800" progId="Equation.DSMT4">
                  <p:embed/>
                </p:oleObj>
              </mc:Choice>
              <mc:Fallback>
                <p:oleObj name="Equation" r:id="rId23" imgW="17269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495800"/>
                        <a:ext cx="17272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8" name="Object 6"/>
          <p:cNvGraphicFramePr>
            <a:graphicFrameLocks noChangeAspect="1"/>
          </p:cNvGraphicFramePr>
          <p:nvPr>
            <p:extLst/>
          </p:nvPr>
        </p:nvGraphicFramePr>
        <p:xfrm>
          <a:off x="76200" y="5322888"/>
          <a:ext cx="6921500" cy="1230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7" name="Equation" r:id="rId25" imgW="7391160" imgH="1218960" progId="Equation.DSMT4">
                  <p:embed/>
                </p:oleObj>
              </mc:Choice>
              <mc:Fallback>
                <p:oleObj name="Equation" r:id="rId25" imgW="7391160" imgH="1218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5322888"/>
                        <a:ext cx="6921500" cy="1230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7010400" y="5226784"/>
            <a:ext cx="21286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Yield was better in the CSTR, but the residence time was longer</a:t>
            </a:r>
          </a:p>
        </p:txBody>
      </p:sp>
    </p:spTree>
    <p:extLst>
      <p:ext uri="{BB962C8B-B14F-4D97-AF65-F5344CB8AC3E}">
        <p14:creationId xmlns:p14="http://schemas.microsoft.com/office/powerpoint/2010/main" val="208582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>
                <a:solidFill>
                  <a:schemeClr val="tx1"/>
                </a:solidFill>
              </a:rPr>
              <a:t>Review: Method of Initial Rates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219200"/>
            <a:ext cx="8839200" cy="4953000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GB" altLang="zh-TW" sz="2400" b="1" dirty="0" smtClean="0"/>
              <a:t>When the reaction is </a:t>
            </a:r>
            <a:r>
              <a:rPr lang="en-GB" altLang="zh-TW" sz="2400" b="1" dirty="0" smtClean="0">
                <a:solidFill>
                  <a:srgbClr val="FF0000"/>
                </a:solidFill>
              </a:rPr>
              <a:t>reversible</a:t>
            </a:r>
            <a:r>
              <a:rPr lang="en-GB" altLang="zh-TW" sz="2400" b="1" dirty="0" smtClean="0"/>
              <a:t>, the method of initial rates can be used to determine the reaction order and the specific rate constant</a:t>
            </a:r>
          </a:p>
          <a:p>
            <a:pPr>
              <a:spcAft>
                <a:spcPts val="600"/>
              </a:spcAft>
            </a:pPr>
            <a:r>
              <a:rPr lang="en-GB" altLang="zh-TW" sz="2400" dirty="0" smtClean="0">
                <a:solidFill>
                  <a:srgbClr val="0000FF"/>
                </a:solidFill>
              </a:rPr>
              <a:t>Very little product is initially present, so rate of reverse reaction is negligible</a:t>
            </a:r>
          </a:p>
          <a:p>
            <a:pPr lvl="1">
              <a:spcAft>
                <a:spcPts val="600"/>
              </a:spcAft>
            </a:pPr>
            <a:r>
              <a:rPr lang="en-GB" altLang="zh-TW" sz="2200" dirty="0" smtClean="0"/>
              <a:t>A series of experiments is carried out at different initial concentrations</a:t>
            </a:r>
          </a:p>
          <a:p>
            <a:pPr lvl="1">
              <a:spcAft>
                <a:spcPts val="600"/>
              </a:spcAft>
            </a:pPr>
            <a:r>
              <a:rPr lang="en-GB" altLang="zh-TW" sz="2200" u="sng" dirty="0" smtClean="0"/>
              <a:t>Initial rate of reaction</a:t>
            </a:r>
            <a:r>
              <a:rPr lang="en-GB" altLang="zh-TW" sz="2200" dirty="0" smtClean="0"/>
              <a:t> is determined for </a:t>
            </a:r>
            <a:r>
              <a:rPr lang="en-GB" altLang="zh-TW" sz="2200" u="sng" dirty="0" smtClean="0"/>
              <a:t>each</a:t>
            </a:r>
            <a:r>
              <a:rPr lang="en-GB" altLang="zh-TW" sz="2200" dirty="0" smtClean="0"/>
              <a:t> run</a:t>
            </a:r>
          </a:p>
          <a:p>
            <a:pPr lvl="1">
              <a:spcAft>
                <a:spcPts val="600"/>
              </a:spcAft>
            </a:pPr>
            <a:r>
              <a:rPr lang="en-GB" altLang="zh-TW" sz="2200" dirty="0" smtClean="0"/>
              <a:t>Initial rate can be found by differentiating the data and extrapolating to zero time</a:t>
            </a:r>
          </a:p>
          <a:p>
            <a:pPr lvl="1">
              <a:spcAft>
                <a:spcPts val="600"/>
              </a:spcAft>
            </a:pPr>
            <a:r>
              <a:rPr lang="en-GB" altLang="zh-TW" sz="2200" dirty="0" smtClean="0"/>
              <a:t>By various plotting or numerical analysis techniques relating -r</a:t>
            </a:r>
            <a:r>
              <a:rPr lang="en-GB" altLang="zh-TW" sz="2200" baseline="-25000" dirty="0" smtClean="0"/>
              <a:t>A0</a:t>
            </a:r>
            <a:r>
              <a:rPr lang="en-GB" altLang="zh-TW" sz="2200" dirty="0" smtClean="0"/>
              <a:t> to C</a:t>
            </a:r>
            <a:r>
              <a:rPr lang="en-GB" altLang="zh-TW" sz="2200" baseline="-25000" dirty="0" smtClean="0"/>
              <a:t>A0</a:t>
            </a:r>
            <a:r>
              <a:rPr lang="en-GB" altLang="zh-TW" sz="2200" dirty="0" smtClean="0"/>
              <a:t>, we can obtain the appropriate rate law:</a:t>
            </a:r>
          </a:p>
        </p:txBody>
      </p:sp>
      <p:graphicFrame>
        <p:nvGraphicFramePr>
          <p:cNvPr id="1126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6998613"/>
              </p:ext>
            </p:extLst>
          </p:nvPr>
        </p:nvGraphicFramePr>
        <p:xfrm>
          <a:off x="3717132" y="5867400"/>
          <a:ext cx="170973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0" name="Equation" r:id="rId3" imgW="1536480" imgH="406080" progId="Equation.DSMT4">
                  <p:embed/>
                </p:oleObj>
              </mc:Choice>
              <mc:Fallback>
                <p:oleObj name="Equation" r:id="rId3" imgW="153648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7132" y="5867400"/>
                        <a:ext cx="1709737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545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3812" y="884872"/>
            <a:ext cx="26842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zh-TW" dirty="0" smtClean="0"/>
              <a:t>Conversion </a:t>
            </a:r>
            <a:r>
              <a:rPr lang="en-GB" altLang="zh-TW" dirty="0"/>
              <a:t>of </a:t>
            </a:r>
            <a:r>
              <a:rPr lang="en-GB" altLang="zh-TW" dirty="0" smtClean="0"/>
              <a:t>reactants &amp; change </a:t>
            </a:r>
            <a:r>
              <a:rPr lang="en-GB" altLang="zh-TW" dirty="0"/>
              <a:t>in reactant concentration in </a:t>
            </a:r>
            <a:r>
              <a:rPr lang="en-GB" altLang="zh-TW" dirty="0" smtClean="0"/>
              <a:t>the bed is </a:t>
            </a:r>
            <a:r>
              <a:rPr lang="en-GB" altLang="zh-TW" dirty="0"/>
              <a:t>extremely small</a:t>
            </a:r>
          </a:p>
          <a:p>
            <a:endParaRPr lang="en-US" dirty="0" smtClean="0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99066"/>
          </a:xfrm>
        </p:spPr>
        <p:txBody>
          <a:bodyPr/>
          <a:lstStyle/>
          <a:p>
            <a:r>
              <a:rPr lang="en-GB" altLang="zh-TW" dirty="0" smtClean="0">
                <a:solidFill>
                  <a:schemeClr val="tx1"/>
                </a:solidFill>
              </a:rPr>
              <a:t>Review: Differential Catalyst Bed</a:t>
            </a:r>
            <a:endParaRPr lang="zh-TW" altLang="en-GB" dirty="0" smtClean="0">
              <a:solidFill>
                <a:schemeClr val="tx1"/>
              </a:solidFill>
            </a:endParaRP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76200" y="2160587"/>
            <a:ext cx="3276600" cy="4392613"/>
            <a:chOff x="131" y="1082"/>
            <a:chExt cx="2236" cy="2767"/>
          </a:xfrm>
        </p:grpSpPr>
        <p:sp>
          <p:nvSpPr>
            <p:cNvPr id="13327" name="Rectangle 3" descr="圓球"/>
            <p:cNvSpPr>
              <a:spLocks noChangeArrowheads="1"/>
            </p:cNvSpPr>
            <p:nvPr/>
          </p:nvSpPr>
          <p:spPr bwMode="auto">
            <a:xfrm>
              <a:off x="748" y="1450"/>
              <a:ext cx="1036" cy="1956"/>
            </a:xfrm>
            <a:prstGeom prst="rect">
              <a:avLst/>
            </a:prstGeom>
            <a:pattFill prst="sphere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8" name="Line 4"/>
            <p:cNvSpPr>
              <a:spLocks noChangeShapeType="1"/>
            </p:cNvSpPr>
            <p:nvPr/>
          </p:nvSpPr>
          <p:spPr bwMode="auto">
            <a:xfrm>
              <a:off x="281" y="2369"/>
              <a:ext cx="44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9" name="Text Box 5"/>
            <p:cNvSpPr txBox="1">
              <a:spLocks noChangeArrowheads="1"/>
            </p:cNvSpPr>
            <p:nvPr/>
          </p:nvSpPr>
          <p:spPr bwMode="auto">
            <a:xfrm>
              <a:off x="131" y="1991"/>
              <a:ext cx="41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kumimoji="1" lang="en-GB" altLang="zh-TW" sz="2400"/>
                <a:t>F</a:t>
              </a:r>
              <a:r>
                <a:rPr kumimoji="1" lang="en-GB" altLang="zh-TW" sz="2400" baseline="-25000"/>
                <a:t>A0</a:t>
              </a:r>
              <a:endParaRPr kumimoji="1" lang="en-GB" altLang="zh-TW" sz="2400"/>
            </a:p>
          </p:txBody>
        </p:sp>
        <p:sp>
          <p:nvSpPr>
            <p:cNvPr id="13330" name="Text Box 6"/>
            <p:cNvSpPr txBox="1">
              <a:spLocks noChangeArrowheads="1"/>
            </p:cNvSpPr>
            <p:nvPr/>
          </p:nvSpPr>
          <p:spPr bwMode="auto">
            <a:xfrm>
              <a:off x="1902" y="2425"/>
              <a:ext cx="46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 eaLnBrk="1" hangingPunct="1"/>
              <a:r>
                <a:rPr kumimoji="1" lang="en-GB" altLang="zh-TW" sz="2400" dirty="0"/>
                <a:t>C</a:t>
              </a:r>
              <a:r>
                <a:rPr kumimoji="1" lang="en-GB" altLang="zh-TW" sz="2400" baseline="-25000" dirty="0"/>
                <a:t>p</a:t>
              </a:r>
              <a:endParaRPr kumimoji="1" lang="en-GB" altLang="zh-TW" sz="2400" dirty="0"/>
            </a:p>
          </p:txBody>
        </p:sp>
        <p:sp>
          <p:nvSpPr>
            <p:cNvPr id="13331" name="Text Box 7"/>
            <p:cNvSpPr txBox="1">
              <a:spLocks noChangeArrowheads="1"/>
            </p:cNvSpPr>
            <p:nvPr/>
          </p:nvSpPr>
          <p:spPr bwMode="auto">
            <a:xfrm>
              <a:off x="156" y="2410"/>
              <a:ext cx="44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kumimoji="1" lang="en-GB" altLang="zh-TW" sz="2400"/>
                <a:t>C</a:t>
              </a:r>
              <a:r>
                <a:rPr kumimoji="1" lang="en-GB" altLang="zh-TW" sz="2400" baseline="-25000"/>
                <a:t>A0</a:t>
              </a:r>
              <a:endParaRPr kumimoji="1" lang="en-GB" altLang="zh-TW" sz="2400"/>
            </a:p>
          </p:txBody>
        </p:sp>
        <p:sp>
          <p:nvSpPr>
            <p:cNvPr id="13332" name="Text Box 8"/>
            <p:cNvSpPr txBox="1">
              <a:spLocks noChangeArrowheads="1"/>
            </p:cNvSpPr>
            <p:nvPr/>
          </p:nvSpPr>
          <p:spPr bwMode="auto">
            <a:xfrm>
              <a:off x="1907" y="1980"/>
              <a:ext cx="41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kumimoji="1" lang="en-GB" altLang="zh-TW" sz="2400"/>
                <a:t>F</a:t>
              </a:r>
              <a:r>
                <a:rPr kumimoji="1" lang="en-GB" altLang="zh-TW" sz="2400" baseline="-25000"/>
                <a:t>Ae</a:t>
              </a:r>
              <a:endParaRPr kumimoji="1" lang="en-GB" altLang="zh-TW" sz="2400"/>
            </a:p>
          </p:txBody>
        </p:sp>
        <p:sp>
          <p:nvSpPr>
            <p:cNvPr id="13333" name="Line 10"/>
            <p:cNvSpPr>
              <a:spLocks noChangeShapeType="1"/>
            </p:cNvSpPr>
            <p:nvPr/>
          </p:nvSpPr>
          <p:spPr bwMode="auto">
            <a:xfrm>
              <a:off x="1792" y="2369"/>
              <a:ext cx="47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3334" name="Text Box 11"/>
            <p:cNvSpPr txBox="1">
              <a:spLocks noChangeArrowheads="1"/>
            </p:cNvSpPr>
            <p:nvPr/>
          </p:nvSpPr>
          <p:spPr bwMode="auto">
            <a:xfrm>
              <a:off x="1910" y="2689"/>
              <a:ext cx="40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 eaLnBrk="1" hangingPunct="1"/>
              <a:r>
                <a:rPr kumimoji="1" lang="en-GB" altLang="zh-TW" sz="2400" dirty="0" err="1"/>
                <a:t>F</a:t>
              </a:r>
              <a:r>
                <a:rPr kumimoji="1" lang="en-GB" altLang="zh-TW" sz="2400" baseline="-25000" dirty="0" err="1"/>
                <a:t>p</a:t>
              </a:r>
              <a:endParaRPr kumimoji="1" lang="en-GB" altLang="zh-TW" sz="2400" dirty="0"/>
            </a:p>
          </p:txBody>
        </p:sp>
        <p:sp>
          <p:nvSpPr>
            <p:cNvPr id="13335" name="Line 14"/>
            <p:cNvSpPr>
              <a:spLocks noChangeShapeType="1"/>
            </p:cNvSpPr>
            <p:nvPr/>
          </p:nvSpPr>
          <p:spPr bwMode="auto">
            <a:xfrm>
              <a:off x="771" y="3526"/>
              <a:ext cx="102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3336" name="Text Box 15"/>
            <p:cNvSpPr txBox="1">
              <a:spLocks noChangeArrowheads="1"/>
            </p:cNvSpPr>
            <p:nvPr/>
          </p:nvSpPr>
          <p:spPr bwMode="auto">
            <a:xfrm>
              <a:off x="1064" y="3558"/>
              <a:ext cx="45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hangingPunct="1"/>
              <a:r>
                <a:rPr kumimoji="1" lang="zh-TW" altLang="en-GB" sz="2400" dirty="0">
                  <a:sym typeface="Symbol" pitchFamily="18" charset="2"/>
                </a:rPr>
                <a:t></a:t>
              </a:r>
              <a:r>
                <a:rPr kumimoji="1" lang="en-GB" altLang="zh-TW" sz="2400" dirty="0">
                  <a:sym typeface="Symbol" pitchFamily="18" charset="2"/>
                </a:rPr>
                <a:t>W</a:t>
              </a:r>
              <a:endParaRPr kumimoji="1" lang="en-GB" altLang="zh-TW" sz="2400" dirty="0"/>
            </a:p>
          </p:txBody>
        </p:sp>
        <p:sp>
          <p:nvSpPr>
            <p:cNvPr id="13337" name="Text Box 16"/>
            <p:cNvSpPr txBox="1">
              <a:spLocks noChangeArrowheads="1"/>
            </p:cNvSpPr>
            <p:nvPr/>
          </p:nvSpPr>
          <p:spPr bwMode="auto">
            <a:xfrm>
              <a:off x="1091" y="1082"/>
              <a:ext cx="37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hangingPunct="1"/>
              <a:r>
                <a:rPr kumimoji="1" lang="zh-TW" altLang="en-GB" sz="2400">
                  <a:sym typeface="Symbol" pitchFamily="18" charset="2"/>
                </a:rPr>
                <a:t></a:t>
              </a:r>
              <a:r>
                <a:rPr kumimoji="1" lang="en-GB" altLang="zh-TW" sz="2400">
                  <a:sym typeface="Symbol" pitchFamily="18" charset="2"/>
                </a:rPr>
                <a:t>L</a:t>
              </a:r>
              <a:endParaRPr kumimoji="1" lang="en-GB" altLang="zh-TW" sz="2400"/>
            </a:p>
          </p:txBody>
        </p:sp>
        <p:sp>
          <p:nvSpPr>
            <p:cNvPr id="13338" name="Line 17"/>
            <p:cNvSpPr>
              <a:spLocks noChangeShapeType="1"/>
            </p:cNvSpPr>
            <p:nvPr/>
          </p:nvSpPr>
          <p:spPr bwMode="auto">
            <a:xfrm>
              <a:off x="763" y="1374"/>
              <a:ext cx="102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3319" name="Text Box 18"/>
          <p:cNvSpPr txBox="1">
            <a:spLocks noChangeArrowheads="1"/>
          </p:cNvSpPr>
          <p:nvPr/>
        </p:nvSpPr>
        <p:spPr bwMode="auto">
          <a:xfrm>
            <a:off x="3506757" y="914400"/>
            <a:ext cx="477143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kumimoji="1" lang="en-GB" altLang="zh-TW" dirty="0" err="1" smtClean="0"/>
              <a:t>r’</a:t>
            </a:r>
            <a:r>
              <a:rPr kumimoji="1" lang="en-GB" altLang="zh-TW" baseline="-25000" dirty="0" err="1" smtClean="0"/>
              <a:t>A</a:t>
            </a:r>
            <a:r>
              <a:rPr kumimoji="1" lang="en-GB" altLang="zh-TW" dirty="0" smtClean="0"/>
              <a:t>: rate </a:t>
            </a:r>
            <a:r>
              <a:rPr kumimoji="1" lang="en-GB" altLang="zh-TW" dirty="0"/>
              <a:t>of reaction per unit mass of </a:t>
            </a:r>
            <a:r>
              <a:rPr kumimoji="1" lang="en-GB" altLang="zh-TW" dirty="0" smtClean="0"/>
              <a:t>catalyst </a:t>
            </a:r>
            <a:endParaRPr kumimoji="1" lang="en-GB" altLang="zh-TW" dirty="0"/>
          </a:p>
        </p:txBody>
      </p:sp>
      <p:sp>
        <p:nvSpPr>
          <p:cNvPr id="13320" name="Text Box 19"/>
          <p:cNvSpPr txBox="1">
            <a:spLocks noChangeArrowheads="1"/>
          </p:cNvSpPr>
          <p:nvPr/>
        </p:nvSpPr>
        <p:spPr bwMode="auto">
          <a:xfrm>
            <a:off x="3376245" y="1524000"/>
            <a:ext cx="492955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kumimoji="1" lang="en-GB" altLang="zh-TW" dirty="0">
                <a:solidFill>
                  <a:srgbClr val="0000FF"/>
                </a:solidFill>
              </a:rPr>
              <a:t>flow </a:t>
            </a:r>
            <a:r>
              <a:rPr kumimoji="1" lang="en-GB" altLang="zh-TW" dirty="0" smtClean="0">
                <a:solidFill>
                  <a:srgbClr val="0000FF"/>
                </a:solidFill>
              </a:rPr>
              <a:t>in </a:t>
            </a:r>
            <a:r>
              <a:rPr kumimoji="1" lang="en-GB" altLang="zh-TW" dirty="0">
                <a:solidFill>
                  <a:srgbClr val="0000FF"/>
                </a:solidFill>
              </a:rPr>
              <a:t>- flow </a:t>
            </a:r>
            <a:r>
              <a:rPr kumimoji="1" lang="en-GB" altLang="zh-TW" dirty="0" smtClean="0">
                <a:solidFill>
                  <a:srgbClr val="0000FF"/>
                </a:solidFill>
              </a:rPr>
              <a:t>out </a:t>
            </a:r>
            <a:r>
              <a:rPr kumimoji="1" lang="en-GB" altLang="zh-TW" dirty="0">
                <a:solidFill>
                  <a:srgbClr val="0000FF"/>
                </a:solidFill>
              </a:rPr>
              <a:t>+ rate of </a:t>
            </a:r>
            <a:r>
              <a:rPr kumimoji="1" lang="en-GB" altLang="zh-TW" dirty="0" smtClean="0">
                <a:solidFill>
                  <a:srgbClr val="0000FF"/>
                </a:solidFill>
              </a:rPr>
              <a:t>gen = </a:t>
            </a:r>
            <a:r>
              <a:rPr kumimoji="1" lang="en-GB" altLang="zh-TW" dirty="0">
                <a:solidFill>
                  <a:srgbClr val="0000FF"/>
                </a:solidFill>
              </a:rPr>
              <a:t>rate of </a:t>
            </a:r>
            <a:r>
              <a:rPr kumimoji="1" lang="en-GB" altLang="zh-TW" dirty="0" err="1" smtClean="0">
                <a:solidFill>
                  <a:srgbClr val="0000FF"/>
                </a:solidFill>
              </a:rPr>
              <a:t>accum</a:t>
            </a:r>
            <a:r>
              <a:rPr kumimoji="1" lang="en-GB" altLang="zh-TW" dirty="0" smtClean="0">
                <a:solidFill>
                  <a:srgbClr val="0000FF"/>
                </a:solidFill>
              </a:rPr>
              <a:t>.</a:t>
            </a:r>
            <a:endParaRPr kumimoji="1" lang="en-GB" altLang="zh-TW" dirty="0">
              <a:solidFill>
                <a:srgbClr val="0000FF"/>
              </a:solidFill>
            </a:endParaRPr>
          </a:p>
        </p:txBody>
      </p:sp>
      <p:graphicFrame>
        <p:nvGraphicFramePr>
          <p:cNvPr id="13314" name="Object 10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647516"/>
              </p:ext>
            </p:extLst>
          </p:nvPr>
        </p:nvGraphicFramePr>
        <p:xfrm>
          <a:off x="3803371" y="2059781"/>
          <a:ext cx="3181629" cy="478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4" name="Equation" r:id="rId3" imgW="2374560" imgH="330120" progId="Equation.DSMT4">
                  <p:embed/>
                </p:oleObj>
              </mc:Choice>
              <mc:Fallback>
                <p:oleObj name="Equation" r:id="rId3" imgW="23745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371" y="2059781"/>
                        <a:ext cx="3181629" cy="4786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10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9072426"/>
              </p:ext>
            </p:extLst>
          </p:nvPr>
        </p:nvGraphicFramePr>
        <p:xfrm>
          <a:off x="3484563" y="2908300"/>
          <a:ext cx="41021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5" name="Equation" r:id="rId5" imgW="3670200" imgH="622080" progId="Equation.DSMT4">
                  <p:embed/>
                </p:oleObj>
              </mc:Choice>
              <mc:Fallback>
                <p:oleObj name="Equation" r:id="rId5" imgW="367020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2908300"/>
                        <a:ext cx="41021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1" name="Text Box 23"/>
          <p:cNvSpPr txBox="1">
            <a:spLocks noChangeArrowheads="1"/>
          </p:cNvSpPr>
          <p:nvPr/>
        </p:nvSpPr>
        <p:spPr bwMode="auto">
          <a:xfrm>
            <a:off x="3963100" y="4045526"/>
            <a:ext cx="385874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kumimoji="1" lang="en-GB" altLang="zh-TW" sz="2000" dirty="0"/>
              <a:t>When constant flow rate, </a:t>
            </a:r>
            <a:r>
              <a:rPr kumimoji="1" lang="en-GB" altLang="zh-TW" sz="2000" dirty="0">
                <a:latin typeface="Symbol" pitchFamily="18" charset="2"/>
              </a:rPr>
              <a:t>u</a:t>
            </a:r>
            <a:r>
              <a:rPr kumimoji="1" lang="en-GB" altLang="zh-TW" sz="2000" i="1" baseline="-25000" dirty="0" smtClean="0"/>
              <a:t>0</a:t>
            </a:r>
            <a:r>
              <a:rPr kumimoji="1" lang="en-GB" altLang="zh-TW" sz="2000" i="1" dirty="0" smtClean="0"/>
              <a:t> </a:t>
            </a:r>
            <a:r>
              <a:rPr kumimoji="1" lang="en-GB" altLang="zh-TW" sz="2000" i="1" dirty="0"/>
              <a:t>= </a:t>
            </a:r>
            <a:r>
              <a:rPr kumimoji="1" lang="en-GB" altLang="zh-TW" sz="2000" dirty="0" smtClean="0">
                <a:latin typeface="Symbol" pitchFamily="18" charset="2"/>
              </a:rPr>
              <a:t>u</a:t>
            </a:r>
            <a:r>
              <a:rPr kumimoji="1" lang="en-GB" altLang="zh-TW" sz="2000" dirty="0" smtClean="0"/>
              <a:t>:</a:t>
            </a:r>
            <a:endParaRPr kumimoji="1" lang="en-GB" altLang="zh-TW" sz="2000" dirty="0"/>
          </a:p>
        </p:txBody>
      </p:sp>
      <p:sp>
        <p:nvSpPr>
          <p:cNvPr id="13322" name="Oval 24"/>
          <p:cNvSpPr>
            <a:spLocks noChangeArrowheads="1"/>
          </p:cNvSpPr>
          <p:nvPr/>
        </p:nvSpPr>
        <p:spPr bwMode="auto">
          <a:xfrm>
            <a:off x="6809801" y="2878136"/>
            <a:ext cx="262303" cy="4953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Oval 25"/>
          <p:cNvSpPr>
            <a:spLocks noChangeArrowheads="1"/>
          </p:cNvSpPr>
          <p:nvPr/>
        </p:nvSpPr>
        <p:spPr bwMode="auto">
          <a:xfrm>
            <a:off x="5735638" y="2852736"/>
            <a:ext cx="381000" cy="4953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3316" name="Object 10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4510178"/>
              </p:ext>
            </p:extLst>
          </p:nvPr>
        </p:nvGraphicFramePr>
        <p:xfrm>
          <a:off x="3460041" y="4809601"/>
          <a:ext cx="36480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6" name="Equation" r:id="rId7" imgW="3276360" imgH="660240" progId="Equation.DSMT4">
                  <p:embed/>
                </p:oleObj>
              </mc:Choice>
              <mc:Fallback>
                <p:oleObj name="Equation" r:id="rId7" imgW="327636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041" y="4809601"/>
                        <a:ext cx="3648075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4" name="Text Box 28"/>
          <p:cNvSpPr txBox="1">
            <a:spLocks noChangeArrowheads="1"/>
          </p:cNvSpPr>
          <p:nvPr/>
        </p:nvSpPr>
        <p:spPr bwMode="auto">
          <a:xfrm>
            <a:off x="7239000" y="4724400"/>
            <a:ext cx="1752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kumimoji="1" lang="en-GB" altLang="zh-TW" sz="2000" dirty="0"/>
              <a:t>Product concentration</a:t>
            </a:r>
          </a:p>
        </p:txBody>
      </p:sp>
      <p:sp>
        <p:nvSpPr>
          <p:cNvPr id="13325" name="Rectangle 29"/>
          <p:cNvSpPr>
            <a:spLocks noChangeArrowheads="1"/>
          </p:cNvSpPr>
          <p:nvPr/>
        </p:nvSpPr>
        <p:spPr bwMode="auto">
          <a:xfrm>
            <a:off x="6702669" y="4783138"/>
            <a:ext cx="376604" cy="4445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Text Box 30"/>
          <p:cNvSpPr txBox="1">
            <a:spLocks noChangeArrowheads="1"/>
          </p:cNvSpPr>
          <p:nvPr/>
        </p:nvSpPr>
        <p:spPr bwMode="auto">
          <a:xfrm>
            <a:off x="2985268" y="5739675"/>
            <a:ext cx="60368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kumimoji="1" lang="en-GB" altLang="zh-TW" sz="2000" dirty="0">
                <a:solidFill>
                  <a:srgbClr val="612A8A"/>
                </a:solidFill>
              </a:rPr>
              <a:t>The reaction rate </a:t>
            </a:r>
            <a:r>
              <a:rPr kumimoji="1" lang="en-GB" altLang="zh-TW" sz="2000" dirty="0" smtClean="0">
                <a:solidFill>
                  <a:srgbClr val="612A8A"/>
                </a:solidFill>
              </a:rPr>
              <a:t>is determined </a:t>
            </a:r>
            <a:r>
              <a:rPr kumimoji="1" lang="en-GB" altLang="zh-TW" sz="2000" dirty="0">
                <a:solidFill>
                  <a:srgbClr val="612A8A"/>
                </a:solidFill>
              </a:rPr>
              <a:t>by measuring </a:t>
            </a:r>
            <a:r>
              <a:rPr kumimoji="1" lang="en-GB" altLang="zh-TW" sz="2000" dirty="0" smtClean="0">
                <a:solidFill>
                  <a:srgbClr val="612A8A"/>
                </a:solidFill>
              </a:rPr>
              <a:t>product </a:t>
            </a:r>
            <a:r>
              <a:rPr kumimoji="1" lang="en-GB" altLang="zh-TW" sz="2000" dirty="0">
                <a:solidFill>
                  <a:srgbClr val="612A8A"/>
                </a:solidFill>
              </a:rPr>
              <a:t>concentration, C</a:t>
            </a:r>
            <a:r>
              <a:rPr kumimoji="1" lang="en-GB" altLang="zh-TW" sz="2000" baseline="-25000" dirty="0">
                <a:solidFill>
                  <a:srgbClr val="612A8A"/>
                </a:solidFill>
              </a:rPr>
              <a:t>p</a:t>
            </a:r>
            <a:endParaRPr kumimoji="1" lang="en-GB" altLang="zh-TW" sz="2000" dirty="0">
              <a:solidFill>
                <a:srgbClr val="612A8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778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zh-TW" dirty="0" smtClean="0">
                <a:solidFill>
                  <a:schemeClr val="tx1"/>
                </a:solidFill>
              </a:rPr>
              <a:t>Review: Multiple </a:t>
            </a:r>
            <a:r>
              <a:rPr lang="en-GB" altLang="zh-TW" dirty="0" err="1" smtClean="0">
                <a:solidFill>
                  <a:schemeClr val="tx1"/>
                </a:solidFill>
              </a:rPr>
              <a:t>Rxns</a:t>
            </a:r>
            <a:r>
              <a:rPr lang="en-GB" altLang="zh-TW" dirty="0" smtClean="0">
                <a:solidFill>
                  <a:schemeClr val="tx1"/>
                </a:solidFill>
              </a:rPr>
              <a:t> &amp; Selectivity</a:t>
            </a:r>
          </a:p>
        </p:txBody>
      </p:sp>
      <p:grpSp>
        <p:nvGrpSpPr>
          <p:cNvPr id="2" name="Group 71"/>
          <p:cNvGrpSpPr>
            <a:grpSpLocks/>
          </p:cNvGrpSpPr>
          <p:nvPr/>
        </p:nvGrpSpPr>
        <p:grpSpPr bwMode="auto">
          <a:xfrm>
            <a:off x="5583225" y="1011620"/>
            <a:ext cx="2236177" cy="509589"/>
            <a:chOff x="584" y="1561"/>
            <a:chExt cx="1526" cy="321"/>
          </a:xfrm>
        </p:grpSpPr>
        <p:grpSp>
          <p:nvGrpSpPr>
            <p:cNvPr id="3" name="Group 70"/>
            <p:cNvGrpSpPr>
              <a:grpSpLocks/>
            </p:cNvGrpSpPr>
            <p:nvPr/>
          </p:nvGrpSpPr>
          <p:grpSpPr bwMode="auto">
            <a:xfrm>
              <a:off x="622" y="1561"/>
              <a:ext cx="1488" cy="321"/>
              <a:chOff x="622" y="1556"/>
              <a:chExt cx="1488" cy="321"/>
            </a:xfrm>
          </p:grpSpPr>
          <p:sp>
            <p:nvSpPr>
              <p:cNvPr id="1069" name="Text Box 33"/>
              <p:cNvSpPr txBox="1">
                <a:spLocks noChangeArrowheads="1"/>
              </p:cNvSpPr>
              <p:nvPr/>
            </p:nvSpPr>
            <p:spPr bwMode="auto">
              <a:xfrm>
                <a:off x="622" y="1643"/>
                <a:ext cx="231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/>
                  <a:t>A</a:t>
                </a:r>
              </a:p>
            </p:txBody>
          </p:sp>
          <p:sp>
            <p:nvSpPr>
              <p:cNvPr id="1070" name="Text Box 34"/>
              <p:cNvSpPr txBox="1">
                <a:spLocks noChangeArrowheads="1"/>
              </p:cNvSpPr>
              <p:nvPr/>
            </p:nvSpPr>
            <p:spPr bwMode="auto">
              <a:xfrm>
                <a:off x="1237" y="1644"/>
                <a:ext cx="231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/>
                  <a:t>B</a:t>
                </a:r>
              </a:p>
            </p:txBody>
          </p:sp>
          <p:sp>
            <p:nvSpPr>
              <p:cNvPr id="1071" name="Text Box 35"/>
              <p:cNvSpPr txBox="1">
                <a:spLocks noChangeArrowheads="1"/>
              </p:cNvSpPr>
              <p:nvPr/>
            </p:nvSpPr>
            <p:spPr bwMode="auto">
              <a:xfrm>
                <a:off x="1870" y="1643"/>
                <a:ext cx="24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dirty="0"/>
                  <a:t>C</a:t>
                </a:r>
              </a:p>
            </p:txBody>
          </p:sp>
          <p:sp>
            <p:nvSpPr>
              <p:cNvPr id="1072" name="Line 36"/>
              <p:cNvSpPr>
                <a:spLocks noChangeShapeType="1"/>
              </p:cNvSpPr>
              <p:nvPr/>
            </p:nvSpPr>
            <p:spPr bwMode="auto">
              <a:xfrm>
                <a:off x="857" y="1769"/>
                <a:ext cx="35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Line 37"/>
              <p:cNvSpPr>
                <a:spLocks noChangeShapeType="1"/>
              </p:cNvSpPr>
              <p:nvPr/>
            </p:nvSpPr>
            <p:spPr bwMode="auto">
              <a:xfrm>
                <a:off x="1489" y="1769"/>
                <a:ext cx="35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Text Box 38"/>
              <p:cNvSpPr txBox="1">
                <a:spLocks noChangeArrowheads="1"/>
              </p:cNvSpPr>
              <p:nvPr/>
            </p:nvSpPr>
            <p:spPr bwMode="auto">
              <a:xfrm>
                <a:off x="901" y="1556"/>
                <a:ext cx="263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i="1" dirty="0"/>
                  <a:t>k</a:t>
                </a:r>
                <a:r>
                  <a:rPr kumimoji="1" lang="en-GB" altLang="zh-TW" i="1" baseline="-25000" dirty="0"/>
                  <a:t>1</a:t>
                </a:r>
                <a:endParaRPr kumimoji="1" lang="en-GB" altLang="zh-TW" i="1" dirty="0"/>
              </a:p>
            </p:txBody>
          </p:sp>
          <p:sp>
            <p:nvSpPr>
              <p:cNvPr id="1075" name="Text Box 39"/>
              <p:cNvSpPr txBox="1">
                <a:spLocks noChangeArrowheads="1"/>
              </p:cNvSpPr>
              <p:nvPr/>
            </p:nvSpPr>
            <p:spPr bwMode="auto">
              <a:xfrm>
                <a:off x="1527" y="1558"/>
                <a:ext cx="263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i="1"/>
                  <a:t>k</a:t>
                </a:r>
                <a:r>
                  <a:rPr kumimoji="1" lang="en-GB" altLang="zh-TW" i="1" baseline="-25000"/>
                  <a:t>2</a:t>
                </a:r>
                <a:endParaRPr kumimoji="1" lang="en-GB" altLang="zh-TW" i="1"/>
              </a:p>
            </p:txBody>
          </p:sp>
        </p:grpSp>
        <p:sp>
          <p:nvSpPr>
            <p:cNvPr id="1068" name="Rectangle 66"/>
            <p:cNvSpPr>
              <a:spLocks noChangeArrowheads="1"/>
            </p:cNvSpPr>
            <p:nvPr/>
          </p:nvSpPr>
          <p:spPr bwMode="auto">
            <a:xfrm>
              <a:off x="584" y="1569"/>
              <a:ext cx="1520" cy="304"/>
            </a:xfrm>
            <a:prstGeom prst="rect">
              <a:avLst/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77"/>
          <p:cNvGrpSpPr>
            <a:grpSpLocks/>
          </p:cNvGrpSpPr>
          <p:nvPr/>
        </p:nvGrpSpPr>
        <p:grpSpPr bwMode="auto">
          <a:xfrm>
            <a:off x="1096517" y="1330325"/>
            <a:ext cx="1875283" cy="1336675"/>
            <a:chOff x="584" y="2640"/>
            <a:chExt cx="1134" cy="842"/>
          </a:xfrm>
        </p:grpSpPr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634" y="2640"/>
              <a:ext cx="1055" cy="842"/>
              <a:chOff x="1933" y="2736"/>
              <a:chExt cx="1055" cy="842"/>
            </a:xfrm>
          </p:grpSpPr>
          <p:sp>
            <p:nvSpPr>
              <p:cNvPr id="1060" name="Text Box 15"/>
              <p:cNvSpPr txBox="1">
                <a:spLocks noChangeArrowheads="1"/>
              </p:cNvSpPr>
              <p:nvPr/>
            </p:nvSpPr>
            <p:spPr bwMode="auto">
              <a:xfrm>
                <a:off x="1933" y="2965"/>
                <a:ext cx="24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 dirty="0"/>
                  <a:t>A</a:t>
                </a:r>
              </a:p>
            </p:txBody>
          </p:sp>
          <p:sp>
            <p:nvSpPr>
              <p:cNvPr id="1061" name="Text Box 16"/>
              <p:cNvSpPr txBox="1">
                <a:spLocks noChangeArrowheads="1"/>
              </p:cNvSpPr>
              <p:nvPr/>
            </p:nvSpPr>
            <p:spPr bwMode="auto">
              <a:xfrm>
                <a:off x="2735" y="3326"/>
                <a:ext cx="25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/>
                  <a:t>C</a:t>
                </a:r>
              </a:p>
            </p:txBody>
          </p:sp>
          <p:sp>
            <p:nvSpPr>
              <p:cNvPr id="1062" name="Text Box 17"/>
              <p:cNvSpPr txBox="1">
                <a:spLocks noChangeArrowheads="1"/>
              </p:cNvSpPr>
              <p:nvPr/>
            </p:nvSpPr>
            <p:spPr bwMode="auto">
              <a:xfrm>
                <a:off x="2738" y="2736"/>
                <a:ext cx="24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 dirty="0"/>
                  <a:t>B</a:t>
                </a:r>
              </a:p>
            </p:txBody>
          </p:sp>
          <p:sp>
            <p:nvSpPr>
              <p:cNvPr id="1063" name="Line 18"/>
              <p:cNvSpPr>
                <a:spLocks noChangeShapeType="1"/>
              </p:cNvSpPr>
              <p:nvPr/>
            </p:nvSpPr>
            <p:spPr bwMode="auto">
              <a:xfrm flipV="1">
                <a:off x="2143" y="2876"/>
                <a:ext cx="592" cy="22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Line 19"/>
              <p:cNvSpPr>
                <a:spLocks noChangeShapeType="1"/>
              </p:cNvSpPr>
              <p:nvPr/>
            </p:nvSpPr>
            <p:spPr bwMode="auto">
              <a:xfrm>
                <a:off x="2135" y="3211"/>
                <a:ext cx="592" cy="24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Text Box 20"/>
              <p:cNvSpPr txBox="1">
                <a:spLocks noChangeArrowheads="1"/>
              </p:cNvSpPr>
              <p:nvPr/>
            </p:nvSpPr>
            <p:spPr bwMode="auto">
              <a:xfrm>
                <a:off x="2268" y="3272"/>
                <a:ext cx="27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 i="1" dirty="0"/>
                  <a:t>k</a:t>
                </a:r>
                <a:r>
                  <a:rPr kumimoji="1" lang="en-GB" altLang="zh-TW" sz="2000" i="1" baseline="-25000" dirty="0"/>
                  <a:t>2</a:t>
                </a:r>
                <a:endParaRPr kumimoji="1" lang="en-GB" altLang="zh-TW" sz="2000" i="1" dirty="0"/>
              </a:p>
            </p:txBody>
          </p:sp>
          <p:sp>
            <p:nvSpPr>
              <p:cNvPr id="1066" name="Text Box 21"/>
              <p:cNvSpPr txBox="1">
                <a:spLocks noChangeArrowheads="1"/>
              </p:cNvSpPr>
              <p:nvPr/>
            </p:nvSpPr>
            <p:spPr bwMode="auto">
              <a:xfrm>
                <a:off x="2206" y="2784"/>
                <a:ext cx="27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 i="1" dirty="0"/>
                  <a:t>k</a:t>
                </a:r>
                <a:r>
                  <a:rPr kumimoji="1" lang="en-GB" altLang="zh-TW" sz="2000" i="1" baseline="-25000" dirty="0"/>
                  <a:t>1</a:t>
                </a:r>
                <a:endParaRPr kumimoji="1" lang="en-GB" altLang="zh-TW" sz="2000" i="1" dirty="0"/>
              </a:p>
            </p:txBody>
          </p:sp>
        </p:grpSp>
        <p:sp>
          <p:nvSpPr>
            <p:cNvPr id="1051" name="Rectangle 68"/>
            <p:cNvSpPr>
              <a:spLocks noChangeArrowheads="1"/>
            </p:cNvSpPr>
            <p:nvPr/>
          </p:nvSpPr>
          <p:spPr bwMode="auto">
            <a:xfrm>
              <a:off x="584" y="2640"/>
              <a:ext cx="1134" cy="800"/>
            </a:xfrm>
            <a:prstGeom prst="rect">
              <a:avLst/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3733405" y="1108840"/>
            <a:ext cx="17652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2) Series </a:t>
            </a:r>
            <a:r>
              <a:rPr lang="en-US" sz="2000" dirty="0" err="1" smtClean="0"/>
              <a:t>rxns</a:t>
            </a:r>
            <a:endParaRPr lang="en-US" sz="2000" dirty="0" smtClean="0"/>
          </a:p>
        </p:txBody>
      </p:sp>
      <p:sp>
        <p:nvSpPr>
          <p:cNvPr id="45" name="TextBox 44"/>
          <p:cNvSpPr txBox="1"/>
          <p:nvPr/>
        </p:nvSpPr>
        <p:spPr>
          <a:xfrm>
            <a:off x="3733405" y="2033040"/>
            <a:ext cx="20505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3) Complex </a:t>
            </a:r>
            <a:r>
              <a:rPr lang="en-US" sz="2000" dirty="0" err="1" smtClean="0"/>
              <a:t>rxns</a:t>
            </a:r>
            <a:endParaRPr lang="en-US" sz="2000" dirty="0" smtClean="0"/>
          </a:p>
        </p:txBody>
      </p:sp>
      <p:sp>
        <p:nvSpPr>
          <p:cNvPr id="61" name="TextBox 60"/>
          <p:cNvSpPr txBox="1"/>
          <p:nvPr/>
        </p:nvSpPr>
        <p:spPr>
          <a:xfrm>
            <a:off x="304800" y="914400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6075" indent="-346075"/>
            <a:r>
              <a:rPr lang="en-US" sz="2000" dirty="0" smtClean="0"/>
              <a:t>1) Parallel / competing </a:t>
            </a:r>
            <a:r>
              <a:rPr lang="en-US" sz="2000" dirty="0" err="1" smtClean="0"/>
              <a:t>rxns</a:t>
            </a:r>
            <a:endParaRPr lang="en-US" sz="2000" dirty="0" smtClean="0"/>
          </a:p>
        </p:txBody>
      </p:sp>
      <p:grpSp>
        <p:nvGrpSpPr>
          <p:cNvPr id="78" name="Group 77"/>
          <p:cNvGrpSpPr/>
          <p:nvPr/>
        </p:nvGrpSpPr>
        <p:grpSpPr>
          <a:xfrm>
            <a:off x="4319355" y="1187670"/>
            <a:ext cx="2528135" cy="663622"/>
            <a:chOff x="4319355" y="1187670"/>
            <a:chExt cx="2528135" cy="663622"/>
          </a:xfrm>
        </p:grpSpPr>
        <p:sp>
          <p:nvSpPr>
            <p:cNvPr id="1078" name="Text Box 54"/>
            <p:cNvSpPr txBox="1">
              <a:spLocks noChangeArrowheads="1"/>
            </p:cNvSpPr>
            <p:nvPr/>
          </p:nvSpPr>
          <p:spPr bwMode="auto">
            <a:xfrm>
              <a:off x="4319355" y="1481960"/>
              <a:ext cx="224133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dirty="0" smtClean="0">
                  <a:solidFill>
                    <a:srgbClr val="7030A0"/>
                  </a:solidFill>
                </a:rPr>
                <a:t>Desired </a:t>
              </a:r>
              <a:r>
                <a:rPr kumimoji="1" lang="en-GB" altLang="zh-TW" dirty="0">
                  <a:solidFill>
                    <a:srgbClr val="7030A0"/>
                  </a:solidFill>
                </a:rPr>
                <a:t>product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573170" y="1187670"/>
              <a:ext cx="274320" cy="274320"/>
            </a:xfrm>
            <a:prstGeom prst="rect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Arrow Connector 52"/>
            <p:cNvCxnSpPr/>
            <p:nvPr/>
          </p:nvCxnSpPr>
          <p:spPr>
            <a:xfrm flipV="1">
              <a:off x="6260490" y="1447800"/>
              <a:ext cx="387830" cy="207580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62"/>
          <p:cNvGrpSpPr/>
          <p:nvPr/>
        </p:nvGrpSpPr>
        <p:grpSpPr>
          <a:xfrm>
            <a:off x="6071955" y="1931280"/>
            <a:ext cx="2919645" cy="520980"/>
            <a:chOff x="3048000" y="5441730"/>
            <a:chExt cx="2919645" cy="520980"/>
          </a:xfrm>
        </p:grpSpPr>
        <p:sp>
          <p:nvSpPr>
            <p:cNvPr id="54" name="TextBox 53"/>
            <p:cNvSpPr txBox="1"/>
            <p:nvPr/>
          </p:nvSpPr>
          <p:spPr>
            <a:xfrm>
              <a:off x="3048000" y="5562600"/>
              <a:ext cx="291964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A+B</a:t>
              </a:r>
              <a:r>
                <a:rPr lang="en-US" sz="2000" dirty="0">
                  <a:ea typeface="Meiryo"/>
                </a:rPr>
                <a:t> </a:t>
              </a:r>
              <a:r>
                <a:rPr lang="en-US" sz="2000" dirty="0" smtClean="0">
                  <a:ea typeface="Meiryo"/>
                </a:rPr>
                <a:t>     C+D   A+C      E</a:t>
              </a:r>
              <a:endParaRPr lang="en-US" sz="2000" dirty="0" smtClean="0"/>
            </a:p>
          </p:txBody>
        </p:sp>
        <p:grpSp>
          <p:nvGrpSpPr>
            <p:cNvPr id="9" name="Group 59"/>
            <p:cNvGrpSpPr/>
            <p:nvPr/>
          </p:nvGrpSpPr>
          <p:grpSpPr>
            <a:xfrm>
              <a:off x="3613794" y="5441730"/>
              <a:ext cx="416893" cy="369889"/>
              <a:chOff x="3613794" y="5441730"/>
              <a:chExt cx="416893" cy="369889"/>
            </a:xfrm>
          </p:grpSpPr>
          <p:sp>
            <p:nvSpPr>
              <p:cNvPr id="56" name="Text Box 59"/>
              <p:cNvSpPr txBox="1">
                <a:spLocks noChangeArrowheads="1"/>
              </p:cNvSpPr>
              <p:nvPr/>
            </p:nvSpPr>
            <p:spPr bwMode="auto">
              <a:xfrm>
                <a:off x="3613794" y="5441730"/>
                <a:ext cx="385396" cy="3698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i="1" dirty="0"/>
                  <a:t>k</a:t>
                </a:r>
                <a:r>
                  <a:rPr kumimoji="1" lang="en-GB" altLang="zh-TW" i="1" baseline="-25000" dirty="0"/>
                  <a:t>1</a:t>
                </a:r>
                <a:endParaRPr kumimoji="1" lang="en-GB" altLang="zh-TW" i="1" dirty="0"/>
              </a:p>
            </p:txBody>
          </p:sp>
          <p:sp>
            <p:nvSpPr>
              <p:cNvPr id="55" name="Line 58"/>
              <p:cNvSpPr>
                <a:spLocks noChangeShapeType="1"/>
              </p:cNvSpPr>
              <p:nvPr/>
            </p:nvSpPr>
            <p:spPr bwMode="auto">
              <a:xfrm>
                <a:off x="3664927" y="5779868"/>
                <a:ext cx="3657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" name="Group 58"/>
            <p:cNvGrpSpPr/>
            <p:nvPr/>
          </p:nvGrpSpPr>
          <p:grpSpPr>
            <a:xfrm>
              <a:off x="5253437" y="5441730"/>
              <a:ext cx="385363" cy="369332"/>
              <a:chOff x="5428957" y="5441730"/>
              <a:chExt cx="385363" cy="369332"/>
            </a:xfrm>
          </p:grpSpPr>
          <p:sp>
            <p:nvSpPr>
              <p:cNvPr id="58" name="Text Box 59"/>
              <p:cNvSpPr txBox="1">
                <a:spLocks noChangeArrowheads="1"/>
              </p:cNvSpPr>
              <p:nvPr/>
            </p:nvSpPr>
            <p:spPr bwMode="auto">
              <a:xfrm>
                <a:off x="5428957" y="5441730"/>
                <a:ext cx="385041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i="1" dirty="0" smtClean="0"/>
                  <a:t>k</a:t>
                </a:r>
                <a:r>
                  <a:rPr kumimoji="1" lang="en-GB" altLang="zh-TW" i="1" baseline="-25000" dirty="0" smtClean="0"/>
                  <a:t>2</a:t>
                </a:r>
                <a:endParaRPr kumimoji="1" lang="en-GB" altLang="zh-TW" i="1" dirty="0"/>
              </a:p>
            </p:txBody>
          </p:sp>
          <p:sp>
            <p:nvSpPr>
              <p:cNvPr id="57" name="Line 58"/>
              <p:cNvSpPr>
                <a:spLocks noChangeShapeType="1"/>
              </p:cNvSpPr>
              <p:nvPr/>
            </p:nvSpPr>
            <p:spPr bwMode="auto">
              <a:xfrm>
                <a:off x="5448560" y="5779868"/>
                <a:ext cx="3657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4" name="Rectangle 63"/>
          <p:cNvSpPr/>
          <p:nvPr/>
        </p:nvSpPr>
        <p:spPr>
          <a:xfrm>
            <a:off x="6080760" y="1981200"/>
            <a:ext cx="2834640" cy="533400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97"/>
          <p:cNvGrpSpPr/>
          <p:nvPr/>
        </p:nvGrpSpPr>
        <p:grpSpPr>
          <a:xfrm>
            <a:off x="112189" y="2743200"/>
            <a:ext cx="9059736" cy="3414223"/>
            <a:chOff x="112189" y="2743200"/>
            <a:chExt cx="9059736" cy="3414223"/>
          </a:xfrm>
        </p:grpSpPr>
        <p:graphicFrame>
          <p:nvGraphicFramePr>
            <p:cNvPr id="65" name="Object 4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65004746"/>
                </p:ext>
              </p:extLst>
            </p:nvPr>
          </p:nvGraphicFramePr>
          <p:xfrm>
            <a:off x="112189" y="5273182"/>
            <a:ext cx="5646737" cy="704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306" name="Equation" r:id="rId3" imgW="6032500" imgH="698500" progId="">
                    <p:embed/>
                  </p:oleObj>
                </mc:Choice>
                <mc:Fallback>
                  <p:oleObj name="Equation" r:id="rId3" imgW="6032500" imgH="69850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2189" y="5273182"/>
                          <a:ext cx="5646737" cy="704850"/>
                        </a:xfrm>
                        <a:prstGeom prst="rect">
                          <a:avLst/>
                        </a:prstGeom>
                        <a:noFill/>
                        <a:ln w="9525">
                          <a:solidFill>
                            <a:srgbClr val="FF3300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6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76553708"/>
                </p:ext>
              </p:extLst>
            </p:nvPr>
          </p:nvGraphicFramePr>
          <p:xfrm>
            <a:off x="220663" y="4434982"/>
            <a:ext cx="4860925" cy="704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307" name="Equation" r:id="rId5" imgW="5194300" imgH="698500" progId="">
                    <p:embed/>
                  </p:oleObj>
                </mc:Choice>
                <mc:Fallback>
                  <p:oleObj name="Equation" r:id="rId5" imgW="5194300" imgH="69850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663" y="4434982"/>
                          <a:ext cx="4860925" cy="704850"/>
                        </a:xfrm>
                        <a:prstGeom prst="rect">
                          <a:avLst/>
                        </a:prstGeom>
                        <a:noFill/>
                        <a:ln w="9525">
                          <a:solidFill>
                            <a:srgbClr val="FF3300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0" name="Text Box 42"/>
            <p:cNvSpPr txBox="1">
              <a:spLocks noChangeArrowheads="1"/>
            </p:cNvSpPr>
            <p:nvPr/>
          </p:nvSpPr>
          <p:spPr bwMode="auto">
            <a:xfrm>
              <a:off x="220663" y="2743200"/>
              <a:ext cx="406412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000" i="1" u="sng" dirty="0" smtClean="0">
                  <a:solidFill>
                    <a:srgbClr val="7030A0"/>
                  </a:solidFill>
                </a:rPr>
                <a:t>instantaneous </a:t>
              </a:r>
              <a:r>
                <a:rPr kumimoji="1" lang="en-GB" altLang="zh-TW" sz="2000" i="1" u="sng" dirty="0">
                  <a:solidFill>
                    <a:srgbClr val="7030A0"/>
                  </a:solidFill>
                </a:rPr>
                <a:t>rate </a:t>
              </a:r>
              <a:r>
                <a:rPr kumimoji="1" lang="en-GB" altLang="zh-TW" sz="2000" i="1" u="sng" dirty="0" smtClean="0">
                  <a:solidFill>
                    <a:srgbClr val="7030A0"/>
                  </a:solidFill>
                </a:rPr>
                <a:t>selectivity</a:t>
              </a:r>
              <a:r>
                <a:rPr kumimoji="1" lang="en-GB" altLang="zh-TW" sz="2000" i="1" dirty="0" smtClean="0">
                  <a:solidFill>
                    <a:srgbClr val="7030A0"/>
                  </a:solidFill>
                </a:rPr>
                <a:t>, S</a:t>
              </a:r>
              <a:r>
                <a:rPr kumimoji="1" lang="en-GB" altLang="zh-TW" sz="2000" i="1" baseline="-25000" dirty="0" smtClean="0">
                  <a:solidFill>
                    <a:srgbClr val="7030A0"/>
                  </a:solidFill>
                </a:rPr>
                <a:t>D/U</a:t>
              </a:r>
              <a:endParaRPr kumimoji="1" lang="en-GB" altLang="zh-TW" sz="2000" dirty="0">
                <a:solidFill>
                  <a:srgbClr val="7030A0"/>
                </a:solidFill>
              </a:endParaRPr>
            </a:p>
          </p:txBody>
        </p:sp>
        <p:graphicFrame>
          <p:nvGraphicFramePr>
            <p:cNvPr id="51" name="Object 4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75699134"/>
                </p:ext>
              </p:extLst>
            </p:nvPr>
          </p:nvGraphicFramePr>
          <p:xfrm>
            <a:off x="220663" y="3200400"/>
            <a:ext cx="3554413" cy="704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308" name="Equation" r:id="rId7" imgW="3797300" imgH="698500" progId="">
                    <p:embed/>
                  </p:oleObj>
                </mc:Choice>
                <mc:Fallback>
                  <p:oleObj name="Equation" r:id="rId7" imgW="3797300" imgH="69850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663" y="3200400"/>
                          <a:ext cx="3554413" cy="704850"/>
                        </a:xfrm>
                        <a:prstGeom prst="rect">
                          <a:avLst/>
                        </a:prstGeom>
                        <a:noFill/>
                        <a:ln w="9525">
                          <a:solidFill>
                            <a:srgbClr val="FF3300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2" name="Group 72"/>
            <p:cNvGrpSpPr/>
            <p:nvPr/>
          </p:nvGrpSpPr>
          <p:grpSpPr>
            <a:xfrm>
              <a:off x="220663" y="4028552"/>
              <a:ext cx="3130933" cy="492648"/>
              <a:chOff x="145667" y="1920352"/>
              <a:chExt cx="3130933" cy="492648"/>
            </a:xfrm>
          </p:grpSpPr>
          <p:sp>
            <p:nvSpPr>
              <p:cNvPr id="74" name="Text Box 42"/>
              <p:cNvSpPr txBox="1">
                <a:spLocks noChangeArrowheads="1"/>
              </p:cNvSpPr>
              <p:nvPr/>
            </p:nvSpPr>
            <p:spPr bwMode="auto">
              <a:xfrm>
                <a:off x="145667" y="1920352"/>
                <a:ext cx="2757678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kumimoji="1" lang="en-GB" altLang="zh-TW" sz="2000" i="1" u="sng" dirty="0" smtClean="0">
                    <a:solidFill>
                      <a:srgbClr val="7030A0"/>
                    </a:solidFill>
                  </a:rPr>
                  <a:t>overall </a:t>
                </a:r>
                <a:r>
                  <a:rPr kumimoji="1" lang="en-GB" altLang="zh-TW" sz="2000" i="1" u="sng" dirty="0">
                    <a:solidFill>
                      <a:srgbClr val="7030A0"/>
                    </a:solidFill>
                  </a:rPr>
                  <a:t>rate </a:t>
                </a:r>
                <a:r>
                  <a:rPr kumimoji="1" lang="en-GB" altLang="zh-TW" sz="2000" i="1" u="sng" dirty="0" smtClean="0">
                    <a:solidFill>
                      <a:srgbClr val="7030A0"/>
                    </a:solidFill>
                  </a:rPr>
                  <a:t>selectivity</a:t>
                </a:r>
                <a:r>
                  <a:rPr kumimoji="1" lang="en-GB" altLang="zh-TW" sz="2000" i="1" dirty="0" smtClean="0">
                    <a:solidFill>
                      <a:srgbClr val="7030A0"/>
                    </a:solidFill>
                  </a:rPr>
                  <a:t>, </a:t>
                </a:r>
                <a:endParaRPr kumimoji="1" lang="en-GB" altLang="zh-TW" sz="2000" dirty="0">
                  <a:solidFill>
                    <a:srgbClr val="7030A0"/>
                  </a:solidFill>
                </a:endParaRPr>
              </a:p>
            </p:txBody>
          </p:sp>
          <p:graphicFrame>
            <p:nvGraphicFramePr>
              <p:cNvPr id="75" name="Object 74"/>
              <p:cNvGraphicFramePr>
                <a:graphicFrameLocks noChangeAspect="1"/>
              </p:cNvGraphicFramePr>
              <p:nvPr/>
            </p:nvGraphicFramePr>
            <p:xfrm>
              <a:off x="2730500" y="2006600"/>
              <a:ext cx="546100" cy="406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9309" name="Equation" r:id="rId9" imgW="545626" imgH="406048" progId="">
                      <p:embed/>
                    </p:oleObj>
                  </mc:Choice>
                  <mc:Fallback>
                    <p:oleObj name="Equation" r:id="rId9" imgW="545626" imgH="406048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730500" y="2006600"/>
                            <a:ext cx="546100" cy="4064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77" name="Object 4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36881552"/>
                </p:ext>
              </p:extLst>
            </p:nvPr>
          </p:nvGraphicFramePr>
          <p:xfrm>
            <a:off x="5129212" y="3429000"/>
            <a:ext cx="3862388" cy="692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310" name="Equation" r:id="rId11" imgW="4127500" imgH="685800" progId="">
                    <p:embed/>
                  </p:oleObj>
                </mc:Choice>
                <mc:Fallback>
                  <p:oleObj name="Equation" r:id="rId11" imgW="4127500" imgH="68580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29212" y="3429000"/>
                          <a:ext cx="3862388" cy="692150"/>
                        </a:xfrm>
                        <a:prstGeom prst="rect">
                          <a:avLst/>
                        </a:prstGeom>
                        <a:noFill/>
                        <a:ln w="9525">
                          <a:solidFill>
                            <a:srgbClr val="FF3300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3" name="Group 77"/>
            <p:cNvGrpSpPr/>
            <p:nvPr/>
          </p:nvGrpSpPr>
          <p:grpSpPr>
            <a:xfrm>
              <a:off x="5393123" y="2743200"/>
              <a:ext cx="3334566" cy="723990"/>
              <a:chOff x="457200" y="4095720"/>
              <a:chExt cx="3334566" cy="723990"/>
            </a:xfrm>
          </p:grpSpPr>
          <p:sp>
            <p:nvSpPr>
              <p:cNvPr id="79" name="Text Box 42"/>
              <p:cNvSpPr txBox="1">
                <a:spLocks noChangeArrowheads="1"/>
              </p:cNvSpPr>
              <p:nvPr/>
            </p:nvSpPr>
            <p:spPr bwMode="auto">
              <a:xfrm>
                <a:off x="850641" y="4095720"/>
                <a:ext cx="2882712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 i="1" u="sng" dirty="0" smtClean="0">
                    <a:solidFill>
                      <a:srgbClr val="7030A0"/>
                    </a:solidFill>
                  </a:rPr>
                  <a:t>instantaneous yield</a:t>
                </a:r>
                <a:r>
                  <a:rPr kumimoji="1" lang="en-GB" altLang="zh-TW" sz="2000" i="1" dirty="0" smtClean="0">
                    <a:solidFill>
                      <a:srgbClr val="7030A0"/>
                    </a:solidFill>
                  </a:rPr>
                  <a:t>, Y</a:t>
                </a:r>
                <a:r>
                  <a:rPr kumimoji="1" lang="en-GB" altLang="zh-TW" sz="2000" i="1" baseline="-25000" dirty="0" smtClean="0">
                    <a:solidFill>
                      <a:srgbClr val="7030A0"/>
                    </a:solidFill>
                  </a:rPr>
                  <a:t>D</a:t>
                </a:r>
                <a:endParaRPr kumimoji="1" lang="en-GB" altLang="zh-TW" sz="2000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457200" y="4419600"/>
                <a:ext cx="333456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/>
                  <a:t>(</a:t>
                </a:r>
                <a:r>
                  <a:rPr lang="en-US" dirty="0" smtClean="0"/>
                  <a:t>at any point or time in reactor)</a:t>
                </a:r>
              </a:p>
            </p:txBody>
          </p:sp>
        </p:grpSp>
        <p:grpSp>
          <p:nvGrpSpPr>
            <p:cNvPr id="14" name="Group 80"/>
            <p:cNvGrpSpPr/>
            <p:nvPr/>
          </p:nvGrpSpPr>
          <p:grpSpPr>
            <a:xfrm>
              <a:off x="6400800" y="4180952"/>
              <a:ext cx="1870266" cy="473598"/>
              <a:chOff x="145667" y="2047322"/>
              <a:chExt cx="1870266" cy="473598"/>
            </a:xfrm>
          </p:grpSpPr>
          <p:sp>
            <p:nvSpPr>
              <p:cNvPr id="82" name="Text Box 42"/>
              <p:cNvSpPr txBox="1">
                <a:spLocks noChangeArrowheads="1"/>
              </p:cNvSpPr>
              <p:nvPr/>
            </p:nvSpPr>
            <p:spPr bwMode="auto">
              <a:xfrm>
                <a:off x="145667" y="2047322"/>
                <a:ext cx="1681871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kumimoji="1" lang="en-GB" altLang="zh-TW" sz="2000" i="1" u="sng" dirty="0" smtClean="0">
                    <a:solidFill>
                      <a:srgbClr val="7030A0"/>
                    </a:solidFill>
                  </a:rPr>
                  <a:t>overall yield</a:t>
                </a:r>
                <a:r>
                  <a:rPr kumimoji="1" lang="en-GB" altLang="zh-TW" sz="2000" i="1" dirty="0" smtClean="0">
                    <a:solidFill>
                      <a:srgbClr val="7030A0"/>
                    </a:solidFill>
                  </a:rPr>
                  <a:t>, </a:t>
                </a:r>
                <a:endParaRPr kumimoji="1" lang="en-GB" altLang="zh-TW" sz="2000" dirty="0">
                  <a:solidFill>
                    <a:srgbClr val="7030A0"/>
                  </a:solidFill>
                </a:endParaRPr>
              </a:p>
            </p:txBody>
          </p:sp>
          <p:graphicFrame>
            <p:nvGraphicFramePr>
              <p:cNvPr id="83" name="Object 82"/>
              <p:cNvGraphicFramePr>
                <a:graphicFrameLocks noChangeAspect="1"/>
              </p:cNvGraphicFramePr>
              <p:nvPr/>
            </p:nvGraphicFramePr>
            <p:xfrm>
              <a:off x="1685733" y="2152620"/>
              <a:ext cx="330200" cy="3683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9311" name="Equation" r:id="rId13" imgW="330200" imgH="368300" progId="">
                      <p:embed/>
                    </p:oleObj>
                  </mc:Choice>
                  <mc:Fallback>
                    <p:oleObj name="Equation" r:id="rId13" imgW="330200" imgH="36830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685733" y="2152620"/>
                            <a:ext cx="330200" cy="3683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84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24782406"/>
                </p:ext>
              </p:extLst>
            </p:nvPr>
          </p:nvGraphicFramePr>
          <p:xfrm>
            <a:off x="6896683" y="4638152"/>
            <a:ext cx="1485900" cy="704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312" name="Equation" r:id="rId15" imgW="1587500" imgH="698500" progId="">
                    <p:embed/>
                  </p:oleObj>
                </mc:Choice>
                <mc:Fallback>
                  <p:oleObj name="Equation" r:id="rId15" imgW="1587500" imgH="69850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96683" y="4638152"/>
                          <a:ext cx="1485900" cy="704850"/>
                        </a:xfrm>
                        <a:prstGeom prst="rect">
                          <a:avLst/>
                        </a:prstGeom>
                        <a:noFill/>
                        <a:ln w="9525">
                          <a:solidFill>
                            <a:srgbClr val="FF3300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5" name="TextBox 84"/>
            <p:cNvSpPr txBox="1"/>
            <p:nvPr/>
          </p:nvSpPr>
          <p:spPr>
            <a:xfrm>
              <a:off x="6231654" y="4800600"/>
              <a:ext cx="6415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flow</a:t>
              </a:r>
            </a:p>
          </p:txBody>
        </p:sp>
        <p:graphicFrame>
          <p:nvGraphicFramePr>
            <p:cNvPr id="86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15242762"/>
                </p:ext>
              </p:extLst>
            </p:nvPr>
          </p:nvGraphicFramePr>
          <p:xfrm>
            <a:off x="6884203" y="5452573"/>
            <a:ext cx="1581150" cy="704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313" name="Equation" r:id="rId17" imgW="1689100" imgH="698500" progId="">
                    <p:embed/>
                  </p:oleObj>
                </mc:Choice>
                <mc:Fallback>
                  <p:oleObj name="Equation" r:id="rId17" imgW="1689100" imgH="69850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84203" y="5452573"/>
                          <a:ext cx="1581150" cy="704850"/>
                        </a:xfrm>
                        <a:prstGeom prst="rect">
                          <a:avLst/>
                        </a:prstGeom>
                        <a:noFill/>
                        <a:ln w="9525">
                          <a:solidFill>
                            <a:srgbClr val="FF3300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7" name="TextBox 86"/>
            <p:cNvSpPr txBox="1"/>
            <p:nvPr/>
          </p:nvSpPr>
          <p:spPr>
            <a:xfrm>
              <a:off x="6096000" y="5496499"/>
              <a:ext cx="8114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batch</a:t>
              </a:r>
            </a:p>
          </p:txBody>
        </p:sp>
        <p:grpSp>
          <p:nvGrpSpPr>
            <p:cNvPr id="15" name="Group 87"/>
            <p:cNvGrpSpPr/>
            <p:nvPr/>
          </p:nvGrpSpPr>
          <p:grpSpPr>
            <a:xfrm>
              <a:off x="8039683" y="4583468"/>
              <a:ext cx="1066800" cy="584775"/>
              <a:chOff x="2743200" y="5345468"/>
              <a:chExt cx="1066800" cy="584775"/>
            </a:xfrm>
          </p:grpSpPr>
          <p:sp>
            <p:nvSpPr>
              <p:cNvPr id="89" name="TextBox 88"/>
              <p:cNvSpPr txBox="1"/>
              <p:nvPr/>
            </p:nvSpPr>
            <p:spPr>
              <a:xfrm>
                <a:off x="3201295" y="5345468"/>
                <a:ext cx="60870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solidFill>
                      <a:srgbClr val="0000FF"/>
                    </a:solidFill>
                  </a:rPr>
                  <a:t>at exit</a:t>
                </a:r>
              </a:p>
            </p:txBody>
          </p:sp>
          <p:cxnSp>
            <p:nvCxnSpPr>
              <p:cNvPr id="90" name="Straight Arrow Connector 89"/>
              <p:cNvCxnSpPr/>
              <p:nvPr/>
            </p:nvCxnSpPr>
            <p:spPr>
              <a:xfrm rot="10800000">
                <a:off x="2743200" y="5552552"/>
                <a:ext cx="548640" cy="1588"/>
              </a:xfrm>
              <a:prstGeom prst="straightConnector1">
                <a:avLst/>
              </a:prstGeom>
              <a:ln w="19050">
                <a:solidFill>
                  <a:srgbClr val="0000FF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Arrow Connector 90"/>
              <p:cNvCxnSpPr/>
              <p:nvPr/>
            </p:nvCxnSpPr>
            <p:spPr>
              <a:xfrm rot="10800000" flipV="1">
                <a:off x="3008556" y="5552552"/>
                <a:ext cx="274320" cy="304800"/>
              </a:xfrm>
              <a:prstGeom prst="straightConnector1">
                <a:avLst/>
              </a:prstGeom>
              <a:ln w="19050">
                <a:solidFill>
                  <a:srgbClr val="0000FF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91"/>
            <p:cNvGrpSpPr/>
            <p:nvPr/>
          </p:nvGrpSpPr>
          <p:grpSpPr>
            <a:xfrm>
              <a:off x="8105125" y="5334000"/>
              <a:ext cx="1066800" cy="584775"/>
              <a:chOff x="2743200" y="5254491"/>
              <a:chExt cx="1066800" cy="584775"/>
            </a:xfrm>
          </p:grpSpPr>
          <p:sp>
            <p:nvSpPr>
              <p:cNvPr id="93" name="TextBox 92"/>
              <p:cNvSpPr txBox="1"/>
              <p:nvPr/>
            </p:nvSpPr>
            <p:spPr>
              <a:xfrm>
                <a:off x="3201295" y="5254491"/>
                <a:ext cx="60870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solidFill>
                      <a:srgbClr val="0000FF"/>
                    </a:solidFill>
                  </a:rPr>
                  <a:t>at </a:t>
                </a:r>
                <a:r>
                  <a:rPr lang="en-US" sz="1600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US" sz="1600" baseline="-25000" dirty="0" err="1" smtClean="0">
                    <a:solidFill>
                      <a:srgbClr val="0000FF"/>
                    </a:solidFill>
                  </a:rPr>
                  <a:t>final</a:t>
                </a:r>
                <a:endParaRPr lang="en-US" sz="1600" dirty="0" smtClean="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94" name="Straight Arrow Connector 93"/>
              <p:cNvCxnSpPr/>
              <p:nvPr/>
            </p:nvCxnSpPr>
            <p:spPr>
              <a:xfrm rot="10800000">
                <a:off x="2743200" y="5461575"/>
                <a:ext cx="548640" cy="1588"/>
              </a:xfrm>
              <a:prstGeom prst="straightConnector1">
                <a:avLst/>
              </a:prstGeom>
              <a:ln w="19050">
                <a:solidFill>
                  <a:srgbClr val="0000FF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Arrow Connector 94"/>
              <p:cNvCxnSpPr/>
              <p:nvPr/>
            </p:nvCxnSpPr>
            <p:spPr>
              <a:xfrm rot="10800000" flipV="1">
                <a:off x="3008556" y="5461575"/>
                <a:ext cx="274320" cy="304800"/>
              </a:xfrm>
              <a:prstGeom prst="straightConnector1">
                <a:avLst/>
              </a:prstGeom>
              <a:ln w="19050">
                <a:solidFill>
                  <a:srgbClr val="0000FF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97" name="Straight Connector 96"/>
          <p:cNvCxnSpPr/>
          <p:nvPr/>
        </p:nvCxnSpPr>
        <p:spPr>
          <a:xfrm flipV="1">
            <a:off x="0" y="2743200"/>
            <a:ext cx="9144000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562729" y="6198160"/>
            <a:ext cx="80185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Maximize selectivity / yield to maximize production of desired product </a:t>
            </a:r>
          </a:p>
        </p:txBody>
      </p:sp>
    </p:spTree>
    <p:extLst>
      <p:ext uri="{BB962C8B-B14F-4D97-AF65-F5344CB8AC3E}">
        <p14:creationId xmlns:p14="http://schemas.microsoft.com/office/powerpoint/2010/main" val="217121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82000" cy="1143000"/>
          </a:xfrm>
        </p:spPr>
        <p:txBody>
          <a:bodyPr>
            <a:noAutofit/>
          </a:bodyPr>
          <a:lstStyle/>
          <a:p>
            <a:r>
              <a:rPr lang="en-GB" altLang="zh-TW" dirty="0" smtClean="0">
                <a:solidFill>
                  <a:schemeClr val="tx1"/>
                </a:solidFill>
              </a:rPr>
              <a:t>Review: Maximizing S</a:t>
            </a:r>
            <a:r>
              <a:rPr lang="en-GB" altLang="zh-TW" baseline="-25000" dirty="0" smtClean="0">
                <a:solidFill>
                  <a:schemeClr val="tx1"/>
                </a:solidFill>
              </a:rPr>
              <a:t>D/U</a:t>
            </a:r>
            <a:r>
              <a:rPr lang="en-GB" altLang="zh-TW" dirty="0" smtClean="0">
                <a:solidFill>
                  <a:schemeClr val="tx1"/>
                </a:solidFill>
              </a:rPr>
              <a:t> for Parallel </a:t>
            </a:r>
            <a:r>
              <a:rPr lang="en-GB" altLang="zh-TW" dirty="0" err="1" smtClean="0">
                <a:solidFill>
                  <a:schemeClr val="tx1"/>
                </a:solidFill>
              </a:rPr>
              <a:t>Rxns</a:t>
            </a:r>
            <a:endParaRPr lang="en-GB" altLang="zh-TW" dirty="0" smtClean="0">
              <a:solidFill>
                <a:schemeClr val="tx1"/>
              </a:solidFill>
            </a:endParaRPr>
          </a:p>
        </p:txBody>
      </p:sp>
      <p:graphicFrame>
        <p:nvGraphicFramePr>
          <p:cNvPr id="20484" name="Object 43"/>
          <p:cNvGraphicFramePr>
            <a:graphicFrameLocks noChangeAspect="1"/>
          </p:cNvGraphicFramePr>
          <p:nvPr/>
        </p:nvGraphicFramePr>
        <p:xfrm>
          <a:off x="457200" y="1295400"/>
          <a:ext cx="4208462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73" name="Equation" r:id="rId3" imgW="4495800" imgH="876300" progId="">
                  <p:embed/>
                </p:oleObj>
              </mc:Choice>
              <mc:Fallback>
                <p:oleObj name="Equation" r:id="rId3" imgW="4495800" imgH="8763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95400"/>
                        <a:ext cx="4208462" cy="8842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703380" y="1361090"/>
            <a:ext cx="419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What reactor conditions and configuration maximize selectivity?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66699" y="2590800"/>
            <a:ext cx="16450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a)  If E</a:t>
            </a:r>
            <a:r>
              <a:rPr lang="en-US" sz="2000" baseline="-25000" dirty="0" smtClean="0"/>
              <a:t>D</a:t>
            </a:r>
            <a:r>
              <a:rPr lang="en-US" sz="2000" dirty="0" smtClean="0"/>
              <a:t> &gt; E</a:t>
            </a:r>
            <a:r>
              <a:rPr lang="en-US" sz="2000" baseline="-25000" dirty="0" smtClean="0"/>
              <a:t>U</a:t>
            </a:r>
            <a:endParaRPr lang="en-US" sz="2000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457200" y="2230820"/>
            <a:ext cx="556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Specific rate of desired reaction </a:t>
            </a:r>
            <a:r>
              <a:rPr lang="en-US" sz="2000" dirty="0" err="1" smtClean="0"/>
              <a:t>k</a:t>
            </a:r>
            <a:r>
              <a:rPr lang="en-US" sz="2000" baseline="-25000" dirty="0" err="1" smtClean="0"/>
              <a:t>D</a:t>
            </a:r>
            <a:r>
              <a:rPr lang="en-US" sz="2000" dirty="0" smtClean="0"/>
              <a:t> increases: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0200" y="3466212"/>
            <a:ext cx="38862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Use higher temperature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38699" y="2590800"/>
            <a:ext cx="16450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b)  If E</a:t>
            </a:r>
            <a:r>
              <a:rPr lang="en-US" sz="2000" baseline="-25000" dirty="0" smtClean="0"/>
              <a:t>D</a:t>
            </a:r>
            <a:r>
              <a:rPr lang="en-US" sz="2000" dirty="0" smtClean="0"/>
              <a:t> &lt; E</a:t>
            </a:r>
            <a:r>
              <a:rPr lang="en-US" sz="2000" baseline="-25000" dirty="0" smtClean="0"/>
              <a:t>U</a:t>
            </a:r>
            <a:endParaRPr lang="en-US" sz="2000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5334000" y="2960224"/>
            <a:ext cx="345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less rapidly with increasing 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00600" y="3312324"/>
            <a:ext cx="419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Use lower temperature(not so low that the reaction rate is tiny)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800" y="2960224"/>
            <a:ext cx="360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more rapidly with increasing 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16616" y="3962400"/>
            <a:ext cx="49107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To favor production of the desired product</a:t>
            </a:r>
          </a:p>
        </p:txBody>
      </p:sp>
      <p:graphicFrame>
        <p:nvGraphicFramePr>
          <p:cNvPr id="20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5323155"/>
              </p:ext>
            </p:extLst>
          </p:nvPr>
        </p:nvGraphicFramePr>
        <p:xfrm>
          <a:off x="1306513" y="4797485"/>
          <a:ext cx="252571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74" name="Equation" r:id="rId5" imgW="2743200" imgH="330200" progId="">
                  <p:embed/>
                </p:oleObj>
              </mc:Choice>
              <mc:Fallback>
                <p:oleObj name="Equation" r:id="rId5" imgW="2743200" imgH="3302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513" y="4797485"/>
                        <a:ext cx="252571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85800" y="4267200"/>
            <a:ext cx="35477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Now evaluate concentration: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579355" y="5200710"/>
            <a:ext cx="1980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→ </a:t>
            </a:r>
            <a:r>
              <a:rPr lang="en-US" sz="2000" dirty="0" smtClean="0"/>
              <a:t>Use large C</a:t>
            </a:r>
            <a:r>
              <a:rPr lang="en-US" sz="2000" baseline="-25000" dirty="0" smtClean="0"/>
              <a:t>A</a:t>
            </a:r>
            <a:endParaRPr lang="en-US" sz="2000" dirty="0" smtClean="0"/>
          </a:p>
        </p:txBody>
      </p:sp>
      <p:graphicFrame>
        <p:nvGraphicFramePr>
          <p:cNvPr id="24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569901"/>
              </p:ext>
            </p:extLst>
          </p:nvPr>
        </p:nvGraphicFramePr>
        <p:xfrm>
          <a:off x="4927600" y="4797485"/>
          <a:ext cx="2516188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75" name="Equation" r:id="rId7" imgW="2730500" imgH="330200" progId="">
                  <p:embed/>
                </p:oleObj>
              </mc:Choice>
              <mc:Fallback>
                <p:oleObj name="Equation" r:id="rId7" imgW="2730500" imgH="3302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4797485"/>
                        <a:ext cx="2516188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150699" y="5200710"/>
            <a:ext cx="20699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→ </a:t>
            </a:r>
            <a:r>
              <a:rPr lang="en-US" sz="2000" dirty="0" smtClean="0"/>
              <a:t>Use small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7093541"/>
              </p:ext>
            </p:extLst>
          </p:nvPr>
        </p:nvGraphicFramePr>
        <p:xfrm>
          <a:off x="1324769" y="5803243"/>
          <a:ext cx="24892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76" name="Equation" r:id="rId9" imgW="2705100" imgH="330200" progId="">
                  <p:embed/>
                </p:oleObj>
              </mc:Choice>
              <mc:Fallback>
                <p:oleObj name="Equation" r:id="rId9" imgW="2705100" imgH="3302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4769" y="5803243"/>
                        <a:ext cx="248920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1579355" y="6172200"/>
            <a:ext cx="1980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→ </a:t>
            </a:r>
            <a:r>
              <a:rPr lang="en-US" sz="2000" dirty="0" smtClean="0"/>
              <a:t>Use large C</a:t>
            </a:r>
            <a:r>
              <a:rPr lang="en-US" sz="2000" baseline="-25000" dirty="0" smtClean="0"/>
              <a:t>B</a:t>
            </a:r>
            <a:endParaRPr lang="en-US" sz="2000" dirty="0" smtClean="0"/>
          </a:p>
        </p:txBody>
      </p:sp>
      <p:graphicFrame>
        <p:nvGraphicFramePr>
          <p:cNvPr id="28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1520055"/>
              </p:ext>
            </p:extLst>
          </p:nvPr>
        </p:nvGraphicFramePr>
        <p:xfrm>
          <a:off x="4945063" y="5804020"/>
          <a:ext cx="248126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77" name="Equation" r:id="rId11" imgW="2692400" imgH="330200" progId="">
                  <p:embed/>
                </p:oleObj>
              </mc:Choice>
              <mc:Fallback>
                <p:oleObj name="Equation" r:id="rId11" imgW="2692400" imgH="3302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5063" y="5804020"/>
                        <a:ext cx="248126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5181253" y="6172200"/>
            <a:ext cx="20088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→ </a:t>
            </a:r>
            <a:r>
              <a:rPr lang="en-US" sz="2000" dirty="0" smtClean="0"/>
              <a:t>Use small C</a:t>
            </a:r>
            <a:r>
              <a:rPr lang="en-US" sz="2000" baseline="-25000" dirty="0" smtClean="0"/>
              <a:t>B</a:t>
            </a:r>
            <a:endParaRPr lang="en-US" sz="2000" dirty="0" smtClean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723900" y="5676226"/>
            <a:ext cx="7696200" cy="1588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3657600" y="5657116"/>
            <a:ext cx="1828800" cy="1588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464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47800"/>
          </a:xfrm>
        </p:spPr>
        <p:txBody>
          <a:bodyPr>
            <a:normAutofit/>
          </a:bodyPr>
          <a:lstStyle/>
          <a:p>
            <a:r>
              <a:rPr lang="en-US" dirty="0" smtClean="0"/>
              <a:t>Concentration Requirements &amp; Reactor Selection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876800" y="1984344"/>
            <a:ext cx="1848647" cy="2069849"/>
            <a:chOff x="304800" y="1784190"/>
            <a:chExt cx="1848647" cy="2069849"/>
          </a:xfrm>
        </p:grpSpPr>
        <p:grpSp>
          <p:nvGrpSpPr>
            <p:cNvPr id="5" name="Group 39"/>
            <p:cNvGrpSpPr/>
            <p:nvPr/>
          </p:nvGrpSpPr>
          <p:grpSpPr>
            <a:xfrm>
              <a:off x="304800" y="1784190"/>
              <a:ext cx="1738779" cy="2069849"/>
              <a:chOff x="2732567" y="1436538"/>
              <a:chExt cx="1738779" cy="1325689"/>
            </a:xfrm>
          </p:grpSpPr>
          <p:grpSp>
            <p:nvGrpSpPr>
              <p:cNvPr id="12" name="Group 25"/>
              <p:cNvGrpSpPr>
                <a:grpSpLocks/>
              </p:cNvGrpSpPr>
              <p:nvPr/>
            </p:nvGrpSpPr>
            <p:grpSpPr bwMode="auto">
              <a:xfrm>
                <a:off x="3200400" y="1600196"/>
                <a:ext cx="1077913" cy="1162031"/>
                <a:chOff x="3708400" y="3543300"/>
                <a:chExt cx="1077913" cy="1307286"/>
              </a:xfrm>
            </p:grpSpPr>
            <p:sp>
              <p:nvSpPr>
                <p:cNvPr id="15" name="Rectangle 4"/>
                <p:cNvSpPr>
                  <a:spLocks noChangeArrowheads="1"/>
                </p:cNvSpPr>
                <p:nvPr/>
              </p:nvSpPr>
              <p:spPr bwMode="auto">
                <a:xfrm>
                  <a:off x="3708400" y="3994069"/>
                  <a:ext cx="1066800" cy="856517"/>
                </a:xfrm>
                <a:prstGeom prst="rect">
                  <a:avLst/>
                </a:prstGeom>
                <a:noFill/>
                <a:ln w="38100">
                  <a:solidFill>
                    <a:srgbClr val="0070C0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altLang="en-US" u="none">
                    <a:solidFill>
                      <a:srgbClr val="FFFF00"/>
                    </a:solidFill>
                    <a:latin typeface="Helvetica" pitchFamily="34" charset="0"/>
                  </a:endParaRPr>
                </a:p>
              </p:txBody>
            </p:sp>
            <p:sp>
              <p:nvSpPr>
                <p:cNvPr id="16" name="Line 5"/>
                <p:cNvSpPr>
                  <a:spLocks noChangeShapeType="1"/>
                </p:cNvSpPr>
                <p:nvPr/>
              </p:nvSpPr>
              <p:spPr bwMode="auto">
                <a:xfrm>
                  <a:off x="4241800" y="3543300"/>
                  <a:ext cx="0" cy="1120061"/>
                </a:xfrm>
                <a:prstGeom prst="lin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u="none"/>
                </a:p>
              </p:txBody>
            </p:sp>
            <p:sp>
              <p:nvSpPr>
                <p:cNvPr id="17" name="Oval 6"/>
                <p:cNvSpPr>
                  <a:spLocks noChangeArrowheads="1"/>
                </p:cNvSpPr>
                <p:nvPr/>
              </p:nvSpPr>
              <p:spPr bwMode="auto">
                <a:xfrm>
                  <a:off x="4241800" y="4622001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u="none"/>
                </a:p>
              </p:txBody>
            </p:sp>
            <p:sp>
              <p:nvSpPr>
                <p:cNvPr id="18" name="Oval 7"/>
                <p:cNvSpPr>
                  <a:spLocks noChangeArrowheads="1"/>
                </p:cNvSpPr>
                <p:nvPr/>
              </p:nvSpPr>
              <p:spPr bwMode="auto">
                <a:xfrm>
                  <a:off x="3860800" y="4622001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u="none"/>
                </a:p>
              </p:txBody>
            </p:sp>
            <p:sp>
              <p:nvSpPr>
                <p:cNvPr id="19" name="Freeform 8"/>
                <p:cNvSpPr>
                  <a:spLocks/>
                </p:cNvSpPr>
                <p:nvPr/>
              </p:nvSpPr>
              <p:spPr bwMode="auto">
                <a:xfrm>
                  <a:off x="3708400" y="4237666"/>
                  <a:ext cx="1077913" cy="177800"/>
                </a:xfrm>
                <a:custGeom>
                  <a:avLst/>
                  <a:gdLst/>
                  <a:ahLst/>
                  <a:cxnLst>
                    <a:cxn ang="0">
                      <a:pos x="0" y="56"/>
                    </a:cxn>
                    <a:cxn ang="0">
                      <a:pos x="192" y="8"/>
                    </a:cxn>
                    <a:cxn ang="0">
                      <a:pos x="240" y="104"/>
                    </a:cxn>
                    <a:cxn ang="0">
                      <a:pos x="384" y="56"/>
                    </a:cxn>
                    <a:cxn ang="0">
                      <a:pos x="528" y="56"/>
                    </a:cxn>
                    <a:cxn ang="0">
                      <a:pos x="624" y="8"/>
                    </a:cxn>
                    <a:cxn ang="0">
                      <a:pos x="672" y="56"/>
                    </a:cxn>
                    <a:cxn ang="0">
                      <a:pos x="672" y="104"/>
                    </a:cxn>
                  </a:cxnLst>
                  <a:rect l="0" t="0" r="r" b="b"/>
                  <a:pathLst>
                    <a:path w="679" h="112">
                      <a:moveTo>
                        <a:pt x="0" y="56"/>
                      </a:moveTo>
                      <a:cubicBezTo>
                        <a:pt x="76" y="28"/>
                        <a:pt x="152" y="0"/>
                        <a:pt x="192" y="8"/>
                      </a:cubicBezTo>
                      <a:cubicBezTo>
                        <a:pt x="231" y="15"/>
                        <a:pt x="207" y="95"/>
                        <a:pt x="240" y="104"/>
                      </a:cubicBezTo>
                      <a:cubicBezTo>
                        <a:pt x="272" y="112"/>
                        <a:pt x="336" y="64"/>
                        <a:pt x="384" y="56"/>
                      </a:cubicBezTo>
                      <a:cubicBezTo>
                        <a:pt x="432" y="48"/>
                        <a:pt x="488" y="63"/>
                        <a:pt x="528" y="56"/>
                      </a:cubicBezTo>
                      <a:cubicBezTo>
                        <a:pt x="567" y="48"/>
                        <a:pt x="600" y="8"/>
                        <a:pt x="624" y="8"/>
                      </a:cubicBezTo>
                      <a:cubicBezTo>
                        <a:pt x="648" y="8"/>
                        <a:pt x="664" y="40"/>
                        <a:pt x="672" y="56"/>
                      </a:cubicBezTo>
                      <a:cubicBezTo>
                        <a:pt x="679" y="71"/>
                        <a:pt x="675" y="87"/>
                        <a:pt x="672" y="104"/>
                      </a:cubicBezTo>
                    </a:path>
                  </a:pathLst>
                </a:custGeom>
                <a:noFill/>
                <a:ln w="38100" cmpd="sng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u="none"/>
                </a:p>
              </p:txBody>
            </p:sp>
          </p:grpSp>
          <p:sp>
            <p:nvSpPr>
              <p:cNvPr id="13" name="TextBox 12"/>
              <p:cNvSpPr txBox="1"/>
              <p:nvPr/>
            </p:nvSpPr>
            <p:spPr>
              <a:xfrm>
                <a:off x="2732567" y="1477870"/>
                <a:ext cx="756938" cy="413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</a:t>
                </a:r>
                <a:r>
                  <a:rPr lang="en-US" baseline="-25000" dirty="0" smtClean="0"/>
                  <a:t>A0</a:t>
                </a:r>
                <a:r>
                  <a:rPr lang="en-US" dirty="0" smtClean="0">
                    <a:latin typeface="Symbol" pitchFamily="18" charset="2"/>
                  </a:rPr>
                  <a:t>u</a:t>
                </a:r>
                <a:r>
                  <a:rPr lang="en-US" baseline="-25000" dirty="0" smtClean="0"/>
                  <a:t>0</a:t>
                </a:r>
              </a:p>
              <a:p>
                <a:r>
                  <a:rPr lang="en-US" dirty="0" smtClean="0"/>
                  <a:t>C</a:t>
                </a:r>
                <a:r>
                  <a:rPr lang="en-US" baseline="-25000" dirty="0" smtClean="0"/>
                  <a:t>B0</a:t>
                </a:r>
                <a:r>
                  <a:rPr lang="en-US" dirty="0" smtClean="0">
                    <a:latin typeface="Symbol" pitchFamily="18" charset="2"/>
                  </a:rPr>
                  <a:t>u</a:t>
                </a:r>
                <a:r>
                  <a:rPr lang="en-US" baseline="-25000" dirty="0" smtClean="0"/>
                  <a:t>0</a:t>
                </a:r>
                <a:endParaRPr lang="en-US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3799367" y="1436538"/>
                <a:ext cx="671979" cy="413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</a:t>
                </a:r>
                <a:r>
                  <a:rPr lang="en-US" baseline="-25000" dirty="0" smtClean="0"/>
                  <a:t>A</a:t>
                </a:r>
                <a:r>
                  <a:rPr lang="en-US" dirty="0" smtClean="0">
                    <a:latin typeface="Symbol" pitchFamily="18" charset="2"/>
                  </a:rPr>
                  <a:t>u</a:t>
                </a:r>
                <a:r>
                  <a:rPr lang="en-US" baseline="-25000" dirty="0" smtClean="0"/>
                  <a:t>0</a:t>
                </a:r>
              </a:p>
              <a:p>
                <a:r>
                  <a:rPr lang="en-US" dirty="0" smtClean="0"/>
                  <a:t>C</a:t>
                </a:r>
                <a:r>
                  <a:rPr lang="en-US" baseline="-25000" dirty="0" smtClean="0"/>
                  <a:t>B</a:t>
                </a:r>
                <a:r>
                  <a:rPr lang="en-US" dirty="0" smtClean="0">
                    <a:latin typeface="Symbol" pitchFamily="18" charset="2"/>
                  </a:rPr>
                  <a:t>u</a:t>
                </a:r>
                <a:r>
                  <a:rPr lang="en-US" baseline="-25000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6" name="Group 54"/>
            <p:cNvGrpSpPr/>
            <p:nvPr/>
          </p:nvGrpSpPr>
          <p:grpSpPr>
            <a:xfrm>
              <a:off x="304800" y="2458321"/>
              <a:ext cx="762000" cy="533400"/>
              <a:chOff x="2362200" y="1162921"/>
              <a:chExt cx="1066800" cy="533400"/>
            </a:xfrm>
          </p:grpSpPr>
          <p:sp>
            <p:nvSpPr>
              <p:cNvPr id="10" name="Line 9"/>
              <p:cNvSpPr>
                <a:spLocks noChangeShapeType="1"/>
              </p:cNvSpPr>
              <p:nvPr/>
            </p:nvSpPr>
            <p:spPr bwMode="auto">
              <a:xfrm flipV="1">
                <a:off x="2362200" y="1162921"/>
                <a:ext cx="1066800" cy="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 u="none"/>
              </a:p>
            </p:txBody>
          </p:sp>
          <p:sp>
            <p:nvSpPr>
              <p:cNvPr id="11" name="Line 10"/>
              <p:cNvSpPr>
                <a:spLocks noChangeShapeType="1"/>
              </p:cNvSpPr>
              <p:nvPr/>
            </p:nvSpPr>
            <p:spPr bwMode="auto">
              <a:xfrm>
                <a:off x="3429000" y="1162921"/>
                <a:ext cx="0" cy="53340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 type="triangle" w="med" len="med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 u="none"/>
              </a:p>
            </p:txBody>
          </p:sp>
        </p:grpSp>
        <p:grpSp>
          <p:nvGrpSpPr>
            <p:cNvPr id="7" name="Group 55"/>
            <p:cNvGrpSpPr/>
            <p:nvPr/>
          </p:nvGrpSpPr>
          <p:grpSpPr>
            <a:xfrm>
              <a:off x="1513367" y="2438400"/>
              <a:ext cx="640080" cy="1005840"/>
              <a:chOff x="1513367" y="2438400"/>
              <a:chExt cx="640080" cy="1005840"/>
            </a:xfrm>
          </p:grpSpPr>
          <p:sp>
            <p:nvSpPr>
              <p:cNvPr id="8" name="Line 12"/>
              <p:cNvSpPr>
                <a:spLocks noChangeShapeType="1"/>
              </p:cNvSpPr>
              <p:nvPr/>
            </p:nvSpPr>
            <p:spPr bwMode="auto">
              <a:xfrm flipV="1">
                <a:off x="1524000" y="2438400"/>
                <a:ext cx="0" cy="100584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 u="none"/>
              </a:p>
            </p:txBody>
          </p:sp>
          <p:sp>
            <p:nvSpPr>
              <p:cNvPr id="9" name="Line 21"/>
              <p:cNvSpPr>
                <a:spLocks noChangeShapeType="1"/>
              </p:cNvSpPr>
              <p:nvPr/>
            </p:nvSpPr>
            <p:spPr bwMode="auto">
              <a:xfrm flipV="1">
                <a:off x="1513367" y="2438400"/>
                <a:ext cx="640080" cy="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 type="triangle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 u="none"/>
              </a:p>
            </p:txBody>
          </p:sp>
        </p:grpSp>
      </p:grpSp>
      <p:sp>
        <p:nvSpPr>
          <p:cNvPr id="20" name="TextBox 19"/>
          <p:cNvSpPr txBox="1"/>
          <p:nvPr/>
        </p:nvSpPr>
        <p:spPr>
          <a:xfrm>
            <a:off x="2514600" y="1426780"/>
            <a:ext cx="502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How do concentration requirements play into reactor selection?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781800" y="2483584"/>
            <a:ext cx="2057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CSTR: concentration is always at its lowest value (that at outlet)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1341120" y="2667000"/>
            <a:ext cx="2499360" cy="400110"/>
            <a:chOff x="5074920" y="2819400"/>
            <a:chExt cx="2499360" cy="400110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5074920" y="3018661"/>
              <a:ext cx="64008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/>
          </p:nvGrpSpPr>
          <p:grpSpPr>
            <a:xfrm>
              <a:off x="5715000" y="2819400"/>
              <a:ext cx="1219200" cy="400110"/>
              <a:chOff x="5715000" y="2819400"/>
              <a:chExt cx="1219200" cy="400110"/>
            </a:xfrm>
          </p:grpSpPr>
          <p:sp>
            <p:nvSpPr>
              <p:cNvPr id="24" name="Rounded Rectangle 23"/>
              <p:cNvSpPr/>
              <p:nvPr/>
            </p:nvSpPr>
            <p:spPr>
              <a:xfrm>
                <a:off x="5715000" y="2819400"/>
                <a:ext cx="1219200" cy="381000"/>
              </a:xfrm>
              <a:prstGeom prst="roundRect">
                <a:avLst/>
              </a:prstGeom>
              <a:noFill/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974985" y="2819400"/>
                <a:ext cx="69923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PFR</a:t>
                </a:r>
              </a:p>
            </p:txBody>
          </p:sp>
        </p:grpSp>
        <p:cxnSp>
          <p:nvCxnSpPr>
            <p:cNvPr id="27" name="Straight Arrow Connector 26"/>
            <p:cNvCxnSpPr/>
            <p:nvPr/>
          </p:nvCxnSpPr>
          <p:spPr>
            <a:xfrm>
              <a:off x="6934200" y="3016470"/>
              <a:ext cx="64008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685800" y="3099137"/>
            <a:ext cx="381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PFR (or PBR): concentration is high at the inlet &amp; progressively drops to the outlet concentration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294290" y="4304169"/>
            <a:ext cx="1153510" cy="1705898"/>
            <a:chOff x="522890" y="4419600"/>
            <a:chExt cx="1153510" cy="1705898"/>
          </a:xfrm>
        </p:grpSpPr>
        <p:grpSp>
          <p:nvGrpSpPr>
            <p:cNvPr id="31" name="Group 38"/>
            <p:cNvGrpSpPr>
              <a:grpSpLocks/>
            </p:cNvGrpSpPr>
            <p:nvPr/>
          </p:nvGrpSpPr>
          <p:grpSpPr bwMode="auto">
            <a:xfrm>
              <a:off x="522890" y="4419600"/>
              <a:ext cx="1077912" cy="1705898"/>
              <a:chOff x="5552880" y="3762282"/>
              <a:chExt cx="1077862" cy="1705527"/>
            </a:xfrm>
          </p:grpSpPr>
          <p:sp>
            <p:nvSpPr>
              <p:cNvPr id="34" name="Line 12"/>
              <p:cNvSpPr>
                <a:spLocks noChangeShapeType="1"/>
              </p:cNvSpPr>
              <p:nvPr/>
            </p:nvSpPr>
            <p:spPr bwMode="auto">
              <a:xfrm>
                <a:off x="6096765" y="3762282"/>
                <a:ext cx="0" cy="1523668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35" name="Oval 13"/>
              <p:cNvSpPr>
                <a:spLocks noChangeArrowheads="1"/>
              </p:cNvSpPr>
              <p:nvPr/>
            </p:nvSpPr>
            <p:spPr bwMode="auto">
              <a:xfrm>
                <a:off x="6096765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Oval 14"/>
              <p:cNvSpPr>
                <a:spLocks noChangeArrowheads="1"/>
              </p:cNvSpPr>
              <p:nvPr/>
            </p:nvSpPr>
            <p:spPr bwMode="auto">
              <a:xfrm>
                <a:off x="5715783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15"/>
              <p:cNvSpPr>
                <a:spLocks/>
              </p:cNvSpPr>
              <p:nvPr/>
            </p:nvSpPr>
            <p:spPr bwMode="auto">
              <a:xfrm>
                <a:off x="5552880" y="4346355"/>
                <a:ext cx="1077862" cy="177761"/>
              </a:xfrm>
              <a:custGeom>
                <a:avLst/>
                <a:gdLst/>
                <a:ahLst/>
                <a:cxnLst>
                  <a:cxn ang="0">
                    <a:pos x="0" y="56"/>
                  </a:cxn>
                  <a:cxn ang="0">
                    <a:pos x="192" y="8"/>
                  </a:cxn>
                  <a:cxn ang="0">
                    <a:pos x="240" y="104"/>
                  </a:cxn>
                  <a:cxn ang="0">
                    <a:pos x="384" y="56"/>
                  </a:cxn>
                  <a:cxn ang="0">
                    <a:pos x="528" y="56"/>
                  </a:cxn>
                  <a:cxn ang="0">
                    <a:pos x="624" y="8"/>
                  </a:cxn>
                  <a:cxn ang="0">
                    <a:pos x="672" y="56"/>
                  </a:cxn>
                  <a:cxn ang="0">
                    <a:pos x="672" y="104"/>
                  </a:cxn>
                </a:cxnLst>
                <a:rect l="0" t="0" r="r" b="b"/>
                <a:pathLst>
                  <a:path w="679" h="112">
                    <a:moveTo>
                      <a:pt x="0" y="56"/>
                    </a:moveTo>
                    <a:cubicBezTo>
                      <a:pt x="76" y="28"/>
                      <a:pt x="152" y="0"/>
                      <a:pt x="192" y="8"/>
                    </a:cubicBezTo>
                    <a:cubicBezTo>
                      <a:pt x="231" y="15"/>
                      <a:pt x="207" y="95"/>
                      <a:pt x="240" y="104"/>
                    </a:cubicBezTo>
                    <a:cubicBezTo>
                      <a:pt x="272" y="112"/>
                      <a:pt x="336" y="64"/>
                      <a:pt x="384" y="56"/>
                    </a:cubicBezTo>
                    <a:cubicBezTo>
                      <a:pt x="432" y="48"/>
                      <a:pt x="488" y="63"/>
                      <a:pt x="528" y="56"/>
                    </a:cubicBezTo>
                    <a:cubicBezTo>
                      <a:pt x="567" y="48"/>
                      <a:pt x="600" y="8"/>
                      <a:pt x="624" y="8"/>
                    </a:cubicBezTo>
                    <a:cubicBezTo>
                      <a:pt x="648" y="8"/>
                      <a:pt x="664" y="40"/>
                      <a:pt x="672" y="56"/>
                    </a:cubicBezTo>
                    <a:cubicBezTo>
                      <a:pt x="679" y="71"/>
                      <a:pt x="675" y="87"/>
                      <a:pt x="672" y="104"/>
                    </a:cubicBezTo>
                  </a:path>
                </a:pathLst>
              </a:custGeom>
              <a:noFill/>
              <a:ln w="38100" cmpd="sng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Rectangle 11"/>
              <p:cNvSpPr>
                <a:spLocks noChangeArrowheads="1"/>
              </p:cNvSpPr>
              <p:nvPr/>
            </p:nvSpPr>
            <p:spPr bwMode="auto">
              <a:xfrm>
                <a:off x="5563390" y="4113966"/>
                <a:ext cx="1066750" cy="13538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1057320" y="5130225"/>
              <a:ext cx="61908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C</a:t>
              </a:r>
              <a:r>
                <a:rPr lang="en-US" sz="1600" baseline="-25000" dirty="0" smtClean="0"/>
                <a:t>A</a:t>
              </a:r>
              <a:r>
                <a:rPr lang="en-US" sz="1600" dirty="0" smtClean="0"/>
                <a:t>(t)</a:t>
              </a:r>
            </a:p>
            <a:p>
              <a:r>
                <a:rPr lang="en-US" sz="1600" dirty="0" smtClean="0"/>
                <a:t>C</a:t>
              </a:r>
              <a:r>
                <a:rPr lang="en-US" sz="1600" baseline="-25000" dirty="0" smtClean="0"/>
                <a:t>B</a:t>
              </a:r>
              <a:r>
                <a:rPr lang="en-US" sz="1600" dirty="0" smtClean="0"/>
                <a:t>(t)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85800" y="1219200"/>
            <a:ext cx="1556936" cy="1235076"/>
            <a:chOff x="445506" y="1771650"/>
            <a:chExt cx="1556936" cy="1235076"/>
          </a:xfrm>
        </p:grpSpPr>
        <p:sp>
          <p:nvSpPr>
            <p:cNvPr id="40" name="Text Box 20"/>
            <p:cNvSpPr txBox="1">
              <a:spLocks noChangeArrowheads="1"/>
            </p:cNvSpPr>
            <p:nvPr/>
          </p:nvSpPr>
          <p:spPr bwMode="auto">
            <a:xfrm>
              <a:off x="1635384" y="1911350"/>
              <a:ext cx="367058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/>
                <a:t>D</a:t>
              </a:r>
            </a:p>
          </p:txBody>
        </p:sp>
        <p:sp>
          <p:nvSpPr>
            <p:cNvPr id="41" name="Line 21"/>
            <p:cNvSpPr>
              <a:spLocks noChangeShapeType="1"/>
            </p:cNvSpPr>
            <p:nvPr/>
          </p:nvSpPr>
          <p:spPr bwMode="auto">
            <a:xfrm flipV="1">
              <a:off x="1066800" y="2133600"/>
              <a:ext cx="609600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Text Box 22"/>
            <p:cNvSpPr txBox="1">
              <a:spLocks noChangeArrowheads="1"/>
            </p:cNvSpPr>
            <p:nvPr/>
          </p:nvSpPr>
          <p:spPr bwMode="auto">
            <a:xfrm>
              <a:off x="1112328" y="1771650"/>
              <a:ext cx="428234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err="1"/>
                <a:t>k</a:t>
              </a:r>
              <a:r>
                <a:rPr kumimoji="1" lang="en-GB" altLang="zh-TW" i="1" baseline="-25000" dirty="0" err="1"/>
                <a:t>D</a:t>
              </a:r>
              <a:endParaRPr kumimoji="1" lang="en-GB" altLang="zh-TW" i="1" dirty="0"/>
            </a:p>
          </p:txBody>
        </p:sp>
        <p:sp>
          <p:nvSpPr>
            <p:cNvPr id="43" name="Text Box 23"/>
            <p:cNvSpPr txBox="1">
              <a:spLocks noChangeArrowheads="1"/>
            </p:cNvSpPr>
            <p:nvPr/>
          </p:nvSpPr>
          <p:spPr bwMode="auto">
            <a:xfrm>
              <a:off x="445506" y="2220912"/>
              <a:ext cx="654586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dirty="0" smtClean="0"/>
                <a:t>A+B</a:t>
              </a:r>
              <a:endParaRPr kumimoji="1" lang="en-GB" altLang="zh-TW" dirty="0"/>
            </a:p>
          </p:txBody>
        </p:sp>
        <p:sp>
          <p:nvSpPr>
            <p:cNvPr id="44" name="Text Box 24"/>
            <p:cNvSpPr txBox="1">
              <a:spLocks noChangeArrowheads="1"/>
            </p:cNvSpPr>
            <p:nvPr/>
          </p:nvSpPr>
          <p:spPr bwMode="auto">
            <a:xfrm>
              <a:off x="1612443" y="2636838"/>
              <a:ext cx="367058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/>
                <a:t>U</a:t>
              </a:r>
            </a:p>
          </p:txBody>
        </p:sp>
        <p:sp>
          <p:nvSpPr>
            <p:cNvPr id="45" name="Text Box 25"/>
            <p:cNvSpPr txBox="1">
              <a:spLocks noChangeArrowheads="1"/>
            </p:cNvSpPr>
            <p:nvPr/>
          </p:nvSpPr>
          <p:spPr bwMode="auto">
            <a:xfrm>
              <a:off x="990600" y="2514600"/>
              <a:ext cx="428234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err="1"/>
                <a:t>k</a:t>
              </a:r>
              <a:r>
                <a:rPr kumimoji="1" lang="en-GB" altLang="zh-TW" i="1" baseline="-25000" dirty="0" err="1"/>
                <a:t>U</a:t>
              </a:r>
              <a:endParaRPr kumimoji="1" lang="en-GB" altLang="zh-TW" i="1" dirty="0"/>
            </a:p>
          </p:txBody>
        </p:sp>
        <p:sp>
          <p:nvSpPr>
            <p:cNvPr id="46" name="Line 26"/>
            <p:cNvSpPr>
              <a:spLocks noChangeShapeType="1"/>
            </p:cNvSpPr>
            <p:nvPr/>
          </p:nvSpPr>
          <p:spPr bwMode="auto">
            <a:xfrm>
              <a:off x="1066799" y="2514601"/>
              <a:ext cx="609601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1447800" y="4501753"/>
            <a:ext cx="2438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Batch: concentration is high at t=0 &amp; progressively drops with increasing time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562600" y="4267200"/>
            <a:ext cx="3276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Semi-batch: concentration of one reactant (A as shown) is high at t=0 &amp; progressively drops with increasing time, whereas concentration of B can be kept low at all times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4191001" y="4451130"/>
            <a:ext cx="1219200" cy="1911840"/>
            <a:chOff x="4191001" y="4566561"/>
            <a:chExt cx="1219200" cy="1911840"/>
          </a:xfrm>
        </p:grpSpPr>
        <p:grpSp>
          <p:nvGrpSpPr>
            <p:cNvPr id="49" name="Group 54"/>
            <p:cNvGrpSpPr>
              <a:grpSpLocks/>
            </p:cNvGrpSpPr>
            <p:nvPr/>
          </p:nvGrpSpPr>
          <p:grpSpPr bwMode="auto">
            <a:xfrm>
              <a:off x="4191001" y="4566561"/>
              <a:ext cx="1195077" cy="1911840"/>
              <a:chOff x="3320943" y="3496228"/>
              <a:chExt cx="1195022" cy="1911427"/>
            </a:xfrm>
          </p:grpSpPr>
          <p:grpSp>
            <p:nvGrpSpPr>
              <p:cNvPr id="50" name="Group 40"/>
              <p:cNvGrpSpPr>
                <a:grpSpLocks/>
              </p:cNvGrpSpPr>
              <p:nvPr/>
            </p:nvGrpSpPr>
            <p:grpSpPr bwMode="auto">
              <a:xfrm>
                <a:off x="3320943" y="3496228"/>
                <a:ext cx="838160" cy="964531"/>
                <a:chOff x="6978543" y="3420028"/>
                <a:chExt cx="838160" cy="964531"/>
              </a:xfrm>
            </p:grpSpPr>
            <p:sp>
              <p:nvSpPr>
                <p:cNvPr id="58" name="Line 21"/>
                <p:cNvSpPr>
                  <a:spLocks noChangeShapeType="1"/>
                </p:cNvSpPr>
                <p:nvPr/>
              </p:nvSpPr>
              <p:spPr bwMode="auto">
                <a:xfrm>
                  <a:off x="7391271" y="3744618"/>
                  <a:ext cx="0" cy="639941"/>
                </a:xfrm>
                <a:prstGeom prst="lin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 type="triangle" w="med" len="med"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9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6978543" y="3420028"/>
                  <a:ext cx="838160" cy="369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/>
                    <a:t>C</a:t>
                  </a:r>
                  <a:r>
                    <a:rPr lang="en-US" altLang="en-US" u="none" baseline="-25000" dirty="0" smtClean="0"/>
                    <a:t>B</a:t>
                  </a:r>
                  <a:r>
                    <a:rPr lang="en-US" altLang="en-US" u="none" dirty="0" smtClean="0">
                      <a:latin typeface="Symbol" pitchFamily="18" charset="2"/>
                    </a:rPr>
                    <a:t>u</a:t>
                  </a:r>
                  <a:r>
                    <a:rPr lang="en-US" altLang="en-US" u="none" baseline="-25000" dirty="0" smtClean="0"/>
                    <a:t>0</a:t>
                  </a:r>
                  <a:endParaRPr lang="en-US" altLang="en-US" u="none" dirty="0"/>
                </a:p>
              </p:txBody>
            </p:sp>
          </p:grpSp>
          <p:grpSp>
            <p:nvGrpSpPr>
              <p:cNvPr id="51" name="Group 38"/>
              <p:cNvGrpSpPr>
                <a:grpSpLocks/>
              </p:cNvGrpSpPr>
              <p:nvPr/>
            </p:nvGrpSpPr>
            <p:grpSpPr bwMode="auto">
              <a:xfrm>
                <a:off x="3438103" y="3867510"/>
                <a:ext cx="1077862" cy="1540145"/>
                <a:chOff x="5553559" y="3762282"/>
                <a:chExt cx="1077862" cy="1540145"/>
              </a:xfrm>
            </p:grpSpPr>
            <p:sp>
              <p:nvSpPr>
                <p:cNvPr id="53" name="Rectangle 11"/>
                <p:cNvSpPr>
                  <a:spLocks noChangeArrowheads="1"/>
                </p:cNvSpPr>
                <p:nvPr/>
              </p:nvSpPr>
              <p:spPr bwMode="auto">
                <a:xfrm>
                  <a:off x="5563390" y="4113966"/>
                  <a:ext cx="1066750" cy="1188461"/>
                </a:xfrm>
                <a:prstGeom prst="rect">
                  <a:avLst/>
                </a:prstGeom>
                <a:noFill/>
                <a:ln w="38100">
                  <a:solidFill>
                    <a:srgbClr val="0070C0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altLang="en-US">
                    <a:solidFill>
                      <a:srgbClr val="FFFF00"/>
                    </a:solidFill>
                    <a:latin typeface="Helvetica" pitchFamily="34" charset="0"/>
                  </a:endParaRPr>
                </a:p>
              </p:txBody>
            </p:sp>
            <p:sp>
              <p:nvSpPr>
                <p:cNvPr id="54" name="Line 12"/>
                <p:cNvSpPr>
                  <a:spLocks noChangeShapeType="1"/>
                </p:cNvSpPr>
                <p:nvPr/>
              </p:nvSpPr>
              <p:spPr bwMode="auto">
                <a:xfrm>
                  <a:off x="6096765" y="3762282"/>
                  <a:ext cx="0" cy="1279882"/>
                </a:xfrm>
                <a:prstGeom prst="lin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5" name="Oval 13"/>
                <p:cNvSpPr>
                  <a:spLocks noChangeArrowheads="1"/>
                </p:cNvSpPr>
                <p:nvPr/>
              </p:nvSpPr>
              <p:spPr bwMode="auto">
                <a:xfrm>
                  <a:off x="6096765" y="4989693"/>
                  <a:ext cx="380982" cy="152367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6" name="Oval 14"/>
                <p:cNvSpPr>
                  <a:spLocks noChangeArrowheads="1"/>
                </p:cNvSpPr>
                <p:nvPr/>
              </p:nvSpPr>
              <p:spPr bwMode="auto">
                <a:xfrm>
                  <a:off x="5715783" y="4989693"/>
                  <a:ext cx="380982" cy="152367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7" name="Freeform 15"/>
                <p:cNvSpPr>
                  <a:spLocks/>
                </p:cNvSpPr>
                <p:nvPr/>
              </p:nvSpPr>
              <p:spPr bwMode="auto">
                <a:xfrm>
                  <a:off x="5553559" y="4553608"/>
                  <a:ext cx="1077862" cy="177761"/>
                </a:xfrm>
                <a:custGeom>
                  <a:avLst/>
                  <a:gdLst/>
                  <a:ahLst/>
                  <a:cxnLst>
                    <a:cxn ang="0">
                      <a:pos x="0" y="56"/>
                    </a:cxn>
                    <a:cxn ang="0">
                      <a:pos x="192" y="8"/>
                    </a:cxn>
                    <a:cxn ang="0">
                      <a:pos x="240" y="104"/>
                    </a:cxn>
                    <a:cxn ang="0">
                      <a:pos x="384" y="56"/>
                    </a:cxn>
                    <a:cxn ang="0">
                      <a:pos x="528" y="56"/>
                    </a:cxn>
                    <a:cxn ang="0">
                      <a:pos x="624" y="8"/>
                    </a:cxn>
                    <a:cxn ang="0">
                      <a:pos x="672" y="56"/>
                    </a:cxn>
                    <a:cxn ang="0">
                      <a:pos x="672" y="104"/>
                    </a:cxn>
                  </a:cxnLst>
                  <a:rect l="0" t="0" r="r" b="b"/>
                  <a:pathLst>
                    <a:path w="679" h="112">
                      <a:moveTo>
                        <a:pt x="0" y="56"/>
                      </a:moveTo>
                      <a:cubicBezTo>
                        <a:pt x="76" y="28"/>
                        <a:pt x="152" y="0"/>
                        <a:pt x="192" y="8"/>
                      </a:cubicBezTo>
                      <a:cubicBezTo>
                        <a:pt x="231" y="15"/>
                        <a:pt x="207" y="95"/>
                        <a:pt x="240" y="104"/>
                      </a:cubicBezTo>
                      <a:cubicBezTo>
                        <a:pt x="272" y="112"/>
                        <a:pt x="336" y="64"/>
                        <a:pt x="384" y="56"/>
                      </a:cubicBezTo>
                      <a:cubicBezTo>
                        <a:pt x="432" y="48"/>
                        <a:pt x="488" y="63"/>
                        <a:pt x="528" y="56"/>
                      </a:cubicBezTo>
                      <a:cubicBezTo>
                        <a:pt x="567" y="48"/>
                        <a:pt x="600" y="8"/>
                        <a:pt x="624" y="8"/>
                      </a:cubicBezTo>
                      <a:cubicBezTo>
                        <a:pt x="648" y="8"/>
                        <a:pt x="664" y="40"/>
                        <a:pt x="672" y="56"/>
                      </a:cubicBezTo>
                      <a:cubicBezTo>
                        <a:pt x="679" y="71"/>
                        <a:pt x="675" y="87"/>
                        <a:pt x="672" y="104"/>
                      </a:cubicBezTo>
                    </a:path>
                  </a:pathLst>
                </a:custGeom>
                <a:noFill/>
                <a:ln w="38100" cmpd="sng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61" name="Text Box 24"/>
            <p:cNvSpPr txBox="1">
              <a:spLocks noChangeArrowheads="1"/>
            </p:cNvSpPr>
            <p:nvPr/>
          </p:nvSpPr>
          <p:spPr bwMode="auto">
            <a:xfrm>
              <a:off x="4876801" y="5867400"/>
              <a:ext cx="533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/>
                <a:t>C</a:t>
              </a:r>
              <a:r>
                <a:rPr lang="en-US" altLang="en-US" u="none" baseline="-25000" dirty="0" smtClean="0"/>
                <a:t>A</a:t>
              </a:r>
              <a:endParaRPr lang="en-US" altLang="en-US" u="none" dirty="0"/>
            </a:p>
          </p:txBody>
        </p:sp>
      </p:grpSp>
    </p:spTree>
    <p:extLst>
      <p:ext uri="{BB962C8B-B14F-4D97-AF65-F5344CB8AC3E}">
        <p14:creationId xmlns:p14="http://schemas.microsoft.com/office/powerpoint/2010/main" val="251146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9" grpId="0"/>
      <p:bldP spid="48" grpId="0"/>
      <p:bldP spid="6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-1828801" y="3429000"/>
            <a:ext cx="6858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21020" y="-10510"/>
            <a:ext cx="1556936" cy="1182526"/>
            <a:chOff x="445506" y="1771650"/>
            <a:chExt cx="1556936" cy="1182526"/>
          </a:xfrm>
        </p:grpSpPr>
        <p:sp>
          <p:nvSpPr>
            <p:cNvPr id="12" name="Text Box 20"/>
            <p:cNvSpPr txBox="1">
              <a:spLocks noChangeArrowheads="1"/>
            </p:cNvSpPr>
            <p:nvPr/>
          </p:nvSpPr>
          <p:spPr bwMode="auto">
            <a:xfrm>
              <a:off x="1635384" y="1911350"/>
              <a:ext cx="367058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/>
                <a:t>D</a:t>
              </a:r>
            </a:p>
          </p:txBody>
        </p:sp>
        <p:sp>
          <p:nvSpPr>
            <p:cNvPr id="13" name="Line 21"/>
            <p:cNvSpPr>
              <a:spLocks noChangeShapeType="1"/>
            </p:cNvSpPr>
            <p:nvPr/>
          </p:nvSpPr>
          <p:spPr bwMode="auto">
            <a:xfrm flipV="1">
              <a:off x="1066800" y="2133600"/>
              <a:ext cx="609600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22"/>
            <p:cNvSpPr txBox="1">
              <a:spLocks noChangeArrowheads="1"/>
            </p:cNvSpPr>
            <p:nvPr/>
          </p:nvSpPr>
          <p:spPr bwMode="auto">
            <a:xfrm>
              <a:off x="1112328" y="1771650"/>
              <a:ext cx="428234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err="1"/>
                <a:t>k</a:t>
              </a:r>
              <a:r>
                <a:rPr kumimoji="1" lang="en-GB" altLang="zh-TW" i="1" baseline="-25000" dirty="0" err="1"/>
                <a:t>D</a:t>
              </a:r>
              <a:endParaRPr kumimoji="1" lang="en-GB" altLang="zh-TW" i="1" dirty="0"/>
            </a:p>
          </p:txBody>
        </p:sp>
        <p:sp>
          <p:nvSpPr>
            <p:cNvPr id="15" name="Text Box 23"/>
            <p:cNvSpPr txBox="1">
              <a:spLocks noChangeArrowheads="1"/>
            </p:cNvSpPr>
            <p:nvPr/>
          </p:nvSpPr>
          <p:spPr bwMode="auto">
            <a:xfrm>
              <a:off x="445506" y="2220912"/>
              <a:ext cx="654586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dirty="0" smtClean="0"/>
                <a:t>A+B</a:t>
              </a:r>
              <a:endParaRPr kumimoji="1" lang="en-GB" altLang="zh-TW" dirty="0"/>
            </a:p>
          </p:txBody>
        </p:sp>
        <p:sp>
          <p:nvSpPr>
            <p:cNvPr id="16" name="Text Box 24"/>
            <p:cNvSpPr txBox="1">
              <a:spLocks noChangeArrowheads="1"/>
            </p:cNvSpPr>
            <p:nvPr/>
          </p:nvSpPr>
          <p:spPr bwMode="auto">
            <a:xfrm>
              <a:off x="1612443" y="2584288"/>
              <a:ext cx="367058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/>
                <a:t>U</a:t>
              </a:r>
            </a:p>
          </p:txBody>
        </p:sp>
        <p:sp>
          <p:nvSpPr>
            <p:cNvPr id="17" name="Text Box 25"/>
            <p:cNvSpPr txBox="1">
              <a:spLocks noChangeArrowheads="1"/>
            </p:cNvSpPr>
            <p:nvPr/>
          </p:nvSpPr>
          <p:spPr bwMode="auto">
            <a:xfrm>
              <a:off x="990600" y="2462050"/>
              <a:ext cx="428234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err="1"/>
                <a:t>k</a:t>
              </a:r>
              <a:r>
                <a:rPr kumimoji="1" lang="en-GB" altLang="zh-TW" i="1" baseline="-25000" dirty="0" err="1"/>
                <a:t>U</a:t>
              </a:r>
              <a:endParaRPr kumimoji="1" lang="en-GB" altLang="zh-TW" i="1" dirty="0"/>
            </a:p>
          </p:txBody>
        </p:sp>
        <p:sp>
          <p:nvSpPr>
            <p:cNvPr id="18" name="Line 26"/>
            <p:cNvSpPr>
              <a:spLocks noChangeShapeType="1"/>
            </p:cNvSpPr>
            <p:nvPr/>
          </p:nvSpPr>
          <p:spPr bwMode="auto">
            <a:xfrm>
              <a:off x="1066799" y="2462051"/>
              <a:ext cx="609601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302170" y="1308599"/>
            <a:ext cx="906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Symbol" pitchFamily="18" charset="2"/>
              </a:rPr>
              <a:t>b</a:t>
            </a:r>
            <a:r>
              <a:rPr lang="en-US" sz="2000" baseline="-25000" dirty="0" smtClean="0">
                <a:latin typeface="Symbol" pitchFamily="18" charset="2"/>
              </a:rPr>
              <a:t>1</a:t>
            </a:r>
            <a:r>
              <a:rPr lang="en-US" sz="2000" dirty="0" smtClean="0">
                <a:latin typeface="Symbol" pitchFamily="18" charset="2"/>
              </a:rPr>
              <a:t> &gt; b</a:t>
            </a:r>
            <a:r>
              <a:rPr lang="en-US" sz="2000" baseline="-25000" dirty="0" smtClean="0">
                <a:latin typeface="Symbol" pitchFamily="18" charset="2"/>
              </a:rPr>
              <a:t>2</a:t>
            </a:r>
            <a:endParaRPr lang="en-US" sz="2000" dirty="0" smtClean="0">
              <a:latin typeface="Symbol" pitchFamily="18" charset="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2400" y="1781559"/>
            <a:ext cx="1371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High C</a:t>
            </a:r>
            <a:r>
              <a:rPr lang="en-US" sz="2000" baseline="-25000" dirty="0" smtClean="0">
                <a:solidFill>
                  <a:srgbClr val="7030A0"/>
                </a:solidFill>
              </a:rPr>
              <a:t>B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dirty="0" smtClean="0"/>
              <a:t>favors desired product formation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02170" y="3962400"/>
            <a:ext cx="906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Symbol" pitchFamily="18" charset="2"/>
              </a:rPr>
              <a:t>b</a:t>
            </a:r>
            <a:r>
              <a:rPr lang="en-US" sz="2000" baseline="-25000" dirty="0" smtClean="0">
                <a:latin typeface="Symbol" pitchFamily="18" charset="2"/>
              </a:rPr>
              <a:t>1</a:t>
            </a:r>
            <a:r>
              <a:rPr lang="en-US" sz="2000" dirty="0" smtClean="0">
                <a:latin typeface="Symbol" pitchFamily="18" charset="2"/>
              </a:rPr>
              <a:t> &lt; b</a:t>
            </a:r>
            <a:r>
              <a:rPr lang="en-US" sz="2000" baseline="-25000" dirty="0" smtClean="0">
                <a:latin typeface="Symbol" pitchFamily="18" charset="2"/>
              </a:rPr>
              <a:t>2</a:t>
            </a:r>
            <a:endParaRPr lang="en-US" sz="2000" dirty="0" smtClean="0">
              <a:latin typeface="Symbol" pitchFamily="18" charset="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52400" y="4435360"/>
            <a:ext cx="1371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High C</a:t>
            </a:r>
            <a:r>
              <a:rPr lang="en-US" sz="2000" baseline="-25000" dirty="0" smtClean="0"/>
              <a:t>B</a:t>
            </a:r>
            <a:r>
              <a:rPr lang="en-US" sz="2000" dirty="0" smtClean="0"/>
              <a:t> favors </a:t>
            </a:r>
            <a:r>
              <a:rPr lang="en-US" sz="2000" u="sng" dirty="0" smtClean="0"/>
              <a:t>undesired</a:t>
            </a:r>
            <a:r>
              <a:rPr lang="en-US" sz="2000" dirty="0" smtClean="0"/>
              <a:t> product formation</a:t>
            </a:r>
          </a:p>
          <a:p>
            <a:pPr algn="ctr"/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7030A0"/>
                </a:solidFill>
              </a:rPr>
              <a:t>keep C</a:t>
            </a:r>
            <a:r>
              <a:rPr lang="en-US" sz="2000" baseline="-25000" dirty="0" smtClean="0">
                <a:solidFill>
                  <a:srgbClr val="7030A0"/>
                </a:solidFill>
              </a:rPr>
              <a:t>B</a:t>
            </a:r>
            <a:r>
              <a:rPr lang="en-US" sz="2000" dirty="0" smtClean="0">
                <a:solidFill>
                  <a:srgbClr val="7030A0"/>
                </a:solidFill>
              </a:rPr>
              <a:t> low</a:t>
            </a:r>
            <a:r>
              <a:rPr lang="en-US" sz="2000" dirty="0" smtClean="0"/>
              <a:t>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600200" y="317940"/>
            <a:ext cx="9476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Symbol" pitchFamily="18" charset="2"/>
              </a:rPr>
              <a:t>a</a:t>
            </a:r>
            <a:r>
              <a:rPr lang="en-US" sz="2000" baseline="-25000" dirty="0" smtClean="0">
                <a:latin typeface="Symbol" pitchFamily="18" charset="2"/>
              </a:rPr>
              <a:t>1</a:t>
            </a:r>
            <a:r>
              <a:rPr lang="en-US" sz="2000" dirty="0" smtClean="0">
                <a:latin typeface="Symbol" pitchFamily="18" charset="2"/>
              </a:rPr>
              <a:t> &gt; a</a:t>
            </a:r>
            <a:r>
              <a:rPr lang="en-US" sz="2000" baseline="-25000" dirty="0" smtClean="0">
                <a:latin typeface="Symbol" pitchFamily="18" charset="2"/>
              </a:rPr>
              <a:t>2</a:t>
            </a:r>
            <a:endParaRPr lang="en-US" sz="2000" dirty="0" smtClean="0">
              <a:latin typeface="Symbol" pitchFamily="18" charset="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93580" y="197070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High C</a:t>
            </a:r>
            <a:r>
              <a:rPr lang="en-US" sz="2000" baseline="-25000" dirty="0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dirty="0" smtClean="0"/>
              <a:t>favors desired product formation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57800" y="317940"/>
            <a:ext cx="9476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Symbol" pitchFamily="18" charset="2"/>
              </a:rPr>
              <a:t>a</a:t>
            </a:r>
            <a:r>
              <a:rPr lang="en-US" sz="2000" baseline="-25000" dirty="0" smtClean="0">
                <a:latin typeface="Symbol" pitchFamily="18" charset="2"/>
              </a:rPr>
              <a:t>1</a:t>
            </a:r>
            <a:r>
              <a:rPr lang="en-US" sz="2000" dirty="0" smtClean="0">
                <a:latin typeface="Symbol" pitchFamily="18" charset="2"/>
              </a:rPr>
              <a:t> &lt; a</a:t>
            </a:r>
            <a:r>
              <a:rPr lang="en-US" sz="2000" baseline="-25000" dirty="0" smtClean="0">
                <a:latin typeface="Symbol" pitchFamily="18" charset="2"/>
              </a:rPr>
              <a:t>2</a:t>
            </a:r>
            <a:endParaRPr lang="en-US" sz="2000" dirty="0" smtClean="0">
              <a:latin typeface="Symbol" pitchFamily="18" charset="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74980" y="152400"/>
            <a:ext cx="304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High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favors </a:t>
            </a:r>
            <a:r>
              <a:rPr lang="en-US" sz="2000" u="sng" dirty="0" smtClean="0"/>
              <a:t>undesired</a:t>
            </a:r>
            <a:r>
              <a:rPr lang="en-US" sz="2000" dirty="0" smtClean="0"/>
              <a:t> product formation </a:t>
            </a:r>
          </a:p>
          <a:p>
            <a:pPr algn="ctr"/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7030A0"/>
                </a:solidFill>
              </a:rPr>
              <a:t>keep C</a:t>
            </a:r>
            <a:r>
              <a:rPr lang="en-US" sz="2000" baseline="-25000" dirty="0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 low</a:t>
            </a:r>
            <a:r>
              <a:rPr lang="en-US" sz="2000" dirty="0" smtClean="0"/>
              <a:t>)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1562112" y="1161449"/>
            <a:ext cx="3695688" cy="2485641"/>
            <a:chOff x="1562112" y="1187670"/>
            <a:chExt cx="3695688" cy="2485641"/>
          </a:xfrm>
        </p:grpSpPr>
        <p:grpSp>
          <p:nvGrpSpPr>
            <p:cNvPr id="27" name="Group 26"/>
            <p:cNvGrpSpPr/>
            <p:nvPr/>
          </p:nvGrpSpPr>
          <p:grpSpPr>
            <a:xfrm>
              <a:off x="2179319" y="2668910"/>
              <a:ext cx="2499360" cy="400110"/>
              <a:chOff x="5074920" y="2819400"/>
              <a:chExt cx="2499360" cy="400110"/>
            </a:xfrm>
          </p:grpSpPr>
          <p:cxnSp>
            <p:nvCxnSpPr>
              <p:cNvPr id="28" name="Straight Arrow Connector 27"/>
              <p:cNvCxnSpPr/>
              <p:nvPr/>
            </p:nvCxnSpPr>
            <p:spPr>
              <a:xfrm>
                <a:off x="5074920" y="3018661"/>
                <a:ext cx="640080" cy="1588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9" name="Group 25"/>
              <p:cNvGrpSpPr/>
              <p:nvPr/>
            </p:nvGrpSpPr>
            <p:grpSpPr>
              <a:xfrm>
                <a:off x="5674010" y="2819400"/>
                <a:ext cx="1313180" cy="400110"/>
                <a:chOff x="5674010" y="2819400"/>
                <a:chExt cx="1313180" cy="400110"/>
              </a:xfrm>
            </p:grpSpPr>
            <p:sp>
              <p:nvSpPr>
                <p:cNvPr id="31" name="Rounded Rectangle 30"/>
                <p:cNvSpPr/>
                <p:nvPr/>
              </p:nvSpPr>
              <p:spPr>
                <a:xfrm>
                  <a:off x="5715000" y="2819400"/>
                  <a:ext cx="1219200" cy="381000"/>
                </a:xfrm>
                <a:prstGeom prst="roundRect">
                  <a:avLst/>
                </a:prstGeom>
                <a:noFill/>
                <a:ln w="317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>
                  <a:off x="5674010" y="2819400"/>
                  <a:ext cx="131318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b="1" dirty="0" smtClean="0"/>
                    <a:t>PFR/PBR</a:t>
                  </a:r>
                </a:p>
              </p:txBody>
            </p:sp>
          </p:grpSp>
          <p:cxnSp>
            <p:nvCxnSpPr>
              <p:cNvPr id="30" name="Straight Arrow Connector 29"/>
              <p:cNvCxnSpPr/>
              <p:nvPr/>
            </p:nvCxnSpPr>
            <p:spPr>
              <a:xfrm>
                <a:off x="6934200" y="3016470"/>
                <a:ext cx="640080" cy="1588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33" name="Picture 32" descr="batch reactor.tif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521964" y="1187670"/>
              <a:ext cx="1202436" cy="914400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1981200" y="1444815"/>
              <a:ext cx="1905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Batch reactor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613340" y="1976314"/>
              <a:ext cx="364446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/>
                <a:t>When C</a:t>
              </a:r>
              <a:r>
                <a:rPr lang="en-US" baseline="-25000" dirty="0" smtClean="0"/>
                <a:t>A</a:t>
              </a:r>
              <a:r>
                <a:rPr lang="en-US" dirty="0" smtClean="0"/>
                <a:t> &amp; C</a:t>
              </a:r>
              <a:r>
                <a:rPr lang="en-US" baseline="-25000" dirty="0" smtClean="0"/>
                <a:t>B</a:t>
              </a:r>
              <a:r>
                <a:rPr lang="en-US" dirty="0" smtClean="0"/>
                <a:t> are low (end time or position), all </a:t>
              </a:r>
              <a:r>
                <a:rPr lang="en-US" dirty="0" err="1" smtClean="0"/>
                <a:t>rxns</a:t>
              </a:r>
              <a:r>
                <a:rPr lang="en-US" dirty="0" smtClean="0"/>
                <a:t> will be slow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562112" y="3026980"/>
              <a:ext cx="36956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High P for gas-phase </a:t>
              </a:r>
              <a:r>
                <a:rPr lang="en-US" dirty="0" err="1" smtClean="0"/>
                <a:t>rxn</a:t>
              </a:r>
              <a:r>
                <a:rPr lang="en-US" dirty="0" smtClean="0"/>
                <a:t>, do not add inert gas (dilutes reactants)</a:t>
              </a: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1600200" y="3581400"/>
            <a:ext cx="3657600" cy="1321621"/>
            <a:chOff x="1600200" y="3581400"/>
            <a:chExt cx="3657600" cy="1321621"/>
          </a:xfrm>
        </p:grpSpPr>
        <p:pic>
          <p:nvPicPr>
            <p:cNvPr id="38" name="Picture 37" descr="CH6 PFR w side streams.t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133599" y="3581400"/>
              <a:ext cx="2679959" cy="762000"/>
            </a:xfrm>
            <a:prstGeom prst="rect">
              <a:avLst/>
            </a:prstGeom>
          </p:spPr>
        </p:pic>
        <p:sp>
          <p:nvSpPr>
            <p:cNvPr id="39" name="TextBox 38"/>
            <p:cNvSpPr txBox="1"/>
            <p:nvPr/>
          </p:nvSpPr>
          <p:spPr>
            <a:xfrm>
              <a:off x="1600200" y="4256690"/>
              <a:ext cx="3657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PFR/PBR</a:t>
              </a:r>
              <a:r>
                <a:rPr lang="en-US" dirty="0" smtClean="0"/>
                <a:t> w/ side streams feeding low C</a:t>
              </a:r>
              <a:r>
                <a:rPr lang="en-US" baseline="-25000" dirty="0" smtClean="0"/>
                <a:t>B</a:t>
              </a:r>
              <a:endParaRPr lang="en-US" dirty="0" smtClean="0"/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600200" y="4577260"/>
            <a:ext cx="3733800" cy="1202272"/>
            <a:chOff x="1600200" y="4577260"/>
            <a:chExt cx="3733800" cy="1202272"/>
          </a:xfrm>
        </p:grpSpPr>
        <p:grpSp>
          <p:nvGrpSpPr>
            <p:cNvPr id="49" name="Group 48"/>
            <p:cNvGrpSpPr/>
            <p:nvPr/>
          </p:nvGrpSpPr>
          <p:grpSpPr>
            <a:xfrm>
              <a:off x="3200400" y="4577260"/>
              <a:ext cx="1278636" cy="1061540"/>
              <a:chOff x="3276600" y="4729660"/>
              <a:chExt cx="1278636" cy="1061540"/>
            </a:xfrm>
          </p:grpSpPr>
          <p:pic>
            <p:nvPicPr>
              <p:cNvPr id="40" name="Picture 39" descr="batch reactor.tif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52800" y="4876800"/>
                <a:ext cx="1202436" cy="914400"/>
              </a:xfrm>
              <a:prstGeom prst="rect">
                <a:avLst/>
              </a:prstGeom>
            </p:spPr>
          </p:pic>
          <p:grpSp>
            <p:nvGrpSpPr>
              <p:cNvPr id="48" name="Group 47"/>
              <p:cNvGrpSpPr/>
              <p:nvPr/>
            </p:nvGrpSpPr>
            <p:grpSpPr>
              <a:xfrm>
                <a:off x="3276600" y="4729660"/>
                <a:ext cx="625662" cy="451940"/>
                <a:chOff x="3276600" y="4729660"/>
                <a:chExt cx="625662" cy="451940"/>
              </a:xfrm>
            </p:grpSpPr>
            <p:cxnSp>
              <p:nvCxnSpPr>
                <p:cNvPr id="43" name="Straight Arrow Connector 42"/>
                <p:cNvCxnSpPr/>
                <p:nvPr/>
              </p:nvCxnSpPr>
              <p:spPr>
                <a:xfrm rot="5400000">
                  <a:off x="3734594" y="5028406"/>
                  <a:ext cx="304800" cy="1588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 rot="16200000" flipV="1">
                  <a:off x="3753259" y="4728591"/>
                  <a:ext cx="1588" cy="29641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" name="TextBox 45"/>
                <p:cNvSpPr txBox="1"/>
                <p:nvPr/>
              </p:nvSpPr>
              <p:spPr>
                <a:xfrm>
                  <a:off x="3276600" y="4729660"/>
                  <a:ext cx="45397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C</a:t>
                  </a:r>
                  <a:r>
                    <a:rPr lang="en-US" baseline="-25000" dirty="0" smtClean="0"/>
                    <a:t>B</a:t>
                  </a:r>
                  <a:endParaRPr lang="en-US" dirty="0" smtClean="0"/>
                </a:p>
              </p:txBody>
            </p:sp>
          </p:grpSp>
        </p:grpSp>
        <p:sp>
          <p:nvSpPr>
            <p:cNvPr id="47" name="TextBox 46"/>
            <p:cNvSpPr txBox="1"/>
            <p:nvPr/>
          </p:nvSpPr>
          <p:spPr>
            <a:xfrm>
              <a:off x="4093780" y="5026570"/>
              <a:ext cx="12402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/>
                  <a:cs typeface="Arial"/>
                </a:rPr>
                <a:t>←</a:t>
              </a:r>
              <a:r>
                <a:rPr lang="en-US" dirty="0" smtClean="0"/>
                <a:t>High C</a:t>
              </a:r>
              <a:r>
                <a:rPr lang="en-US" baseline="-25000" dirty="0" smtClean="0"/>
                <a:t>A</a:t>
              </a:r>
              <a:endParaRPr lang="en-US" dirty="0" smtClean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00200" y="4853150"/>
              <a:ext cx="1905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Semi-batch reactor</a:t>
              </a:r>
              <a:r>
                <a:rPr lang="en-US" dirty="0" smtClean="0"/>
                <a:t>, slowly 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600200" y="5410200"/>
              <a:ext cx="3657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feed B to large amount of A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1394427" y="6489350"/>
            <a:ext cx="629066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2" name="Group 121"/>
          <p:cNvGrpSpPr/>
          <p:nvPr/>
        </p:nvGrpSpPr>
        <p:grpSpPr>
          <a:xfrm>
            <a:off x="1542863" y="5669280"/>
            <a:ext cx="3867337" cy="1166542"/>
            <a:chOff x="1542863" y="5669280"/>
            <a:chExt cx="3867337" cy="1166542"/>
          </a:xfrm>
        </p:grpSpPr>
        <p:grpSp>
          <p:nvGrpSpPr>
            <p:cNvPr id="71" name="Group 70"/>
            <p:cNvGrpSpPr/>
            <p:nvPr/>
          </p:nvGrpSpPr>
          <p:grpSpPr>
            <a:xfrm>
              <a:off x="2475190" y="5669280"/>
              <a:ext cx="2935010" cy="904940"/>
              <a:chOff x="2475190" y="5636170"/>
              <a:chExt cx="2935010" cy="904940"/>
            </a:xfrm>
          </p:grpSpPr>
          <p:pic>
            <p:nvPicPr>
              <p:cNvPr id="52" name="Picture 51" descr="batch reactor.tif"/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2656490" y="5809590"/>
                <a:ext cx="961948" cy="731520"/>
              </a:xfrm>
              <a:prstGeom prst="rect">
                <a:avLst/>
              </a:prstGeom>
            </p:spPr>
          </p:pic>
          <p:grpSp>
            <p:nvGrpSpPr>
              <p:cNvPr id="53" name="Group 47"/>
              <p:cNvGrpSpPr/>
              <p:nvPr/>
            </p:nvGrpSpPr>
            <p:grpSpPr>
              <a:xfrm>
                <a:off x="2475190" y="5662450"/>
                <a:ext cx="625662" cy="451940"/>
                <a:chOff x="3276600" y="4729660"/>
                <a:chExt cx="625662" cy="451940"/>
              </a:xfrm>
            </p:grpSpPr>
            <p:cxnSp>
              <p:nvCxnSpPr>
                <p:cNvPr id="54" name="Straight Arrow Connector 53"/>
                <p:cNvCxnSpPr/>
                <p:nvPr/>
              </p:nvCxnSpPr>
              <p:spPr>
                <a:xfrm rot="5400000">
                  <a:off x="3734594" y="5028406"/>
                  <a:ext cx="304800" cy="1588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 rot="16200000" flipV="1">
                  <a:off x="3753259" y="4728591"/>
                  <a:ext cx="1588" cy="29641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6" name="TextBox 55"/>
                <p:cNvSpPr txBox="1"/>
                <p:nvPr/>
              </p:nvSpPr>
              <p:spPr>
                <a:xfrm>
                  <a:off x="3276600" y="4729660"/>
                  <a:ext cx="45397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C</a:t>
                  </a:r>
                  <a:r>
                    <a:rPr lang="en-US" baseline="-25000" dirty="0" smtClean="0"/>
                    <a:t>B</a:t>
                  </a:r>
                  <a:endParaRPr lang="en-US" dirty="0" smtClean="0"/>
                </a:p>
              </p:txBody>
            </p:sp>
          </p:grpSp>
          <p:pic>
            <p:nvPicPr>
              <p:cNvPr id="57" name="Picture 56" descr="batch reactor.tif"/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3565382" y="5783310"/>
                <a:ext cx="961948" cy="731520"/>
              </a:xfrm>
              <a:prstGeom prst="rect">
                <a:avLst/>
              </a:prstGeom>
            </p:spPr>
          </p:pic>
          <p:grpSp>
            <p:nvGrpSpPr>
              <p:cNvPr id="58" name="Group 47"/>
              <p:cNvGrpSpPr/>
              <p:nvPr/>
            </p:nvGrpSpPr>
            <p:grpSpPr>
              <a:xfrm>
                <a:off x="3384082" y="5636170"/>
                <a:ext cx="625662" cy="451940"/>
                <a:chOff x="3276600" y="4729660"/>
                <a:chExt cx="625662" cy="451940"/>
              </a:xfrm>
            </p:grpSpPr>
            <p:cxnSp>
              <p:nvCxnSpPr>
                <p:cNvPr id="59" name="Straight Arrow Connector 58"/>
                <p:cNvCxnSpPr/>
                <p:nvPr/>
              </p:nvCxnSpPr>
              <p:spPr>
                <a:xfrm rot="5400000">
                  <a:off x="3734594" y="5028406"/>
                  <a:ext cx="304800" cy="1588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 rot="16200000" flipV="1">
                  <a:off x="3753259" y="4728591"/>
                  <a:ext cx="1588" cy="29641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" name="TextBox 60"/>
                <p:cNvSpPr txBox="1"/>
                <p:nvPr/>
              </p:nvSpPr>
              <p:spPr>
                <a:xfrm>
                  <a:off x="3276600" y="4729660"/>
                  <a:ext cx="45397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C</a:t>
                  </a:r>
                  <a:r>
                    <a:rPr lang="en-US" baseline="-25000" dirty="0" smtClean="0"/>
                    <a:t>B</a:t>
                  </a:r>
                  <a:endParaRPr lang="en-US" dirty="0" smtClean="0"/>
                </a:p>
              </p:txBody>
            </p:sp>
          </p:grpSp>
          <p:pic>
            <p:nvPicPr>
              <p:cNvPr id="62" name="Picture 61" descr="batch reactor.tif"/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4448252" y="5787520"/>
                <a:ext cx="961948" cy="731520"/>
              </a:xfrm>
              <a:prstGeom prst="rect">
                <a:avLst/>
              </a:prstGeom>
            </p:spPr>
          </p:pic>
          <p:grpSp>
            <p:nvGrpSpPr>
              <p:cNvPr id="63" name="Group 47"/>
              <p:cNvGrpSpPr/>
              <p:nvPr/>
            </p:nvGrpSpPr>
            <p:grpSpPr>
              <a:xfrm>
                <a:off x="4266952" y="5640380"/>
                <a:ext cx="625662" cy="451940"/>
                <a:chOff x="3276600" y="4729660"/>
                <a:chExt cx="625662" cy="451940"/>
              </a:xfrm>
            </p:grpSpPr>
            <p:cxnSp>
              <p:nvCxnSpPr>
                <p:cNvPr id="64" name="Straight Arrow Connector 63"/>
                <p:cNvCxnSpPr/>
                <p:nvPr/>
              </p:nvCxnSpPr>
              <p:spPr>
                <a:xfrm rot="5400000">
                  <a:off x="3734594" y="5028406"/>
                  <a:ext cx="304800" cy="1588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 rot="16200000" flipV="1">
                  <a:off x="3753259" y="4728591"/>
                  <a:ext cx="1588" cy="29641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" name="TextBox 65"/>
                <p:cNvSpPr txBox="1"/>
                <p:nvPr/>
              </p:nvSpPr>
              <p:spPr>
                <a:xfrm>
                  <a:off x="3276600" y="4729660"/>
                  <a:ext cx="45397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C</a:t>
                  </a:r>
                  <a:r>
                    <a:rPr lang="en-US" baseline="-25000" dirty="0" smtClean="0"/>
                    <a:t>B</a:t>
                  </a:r>
                  <a:endParaRPr lang="en-US" dirty="0" smtClean="0"/>
                </a:p>
              </p:txBody>
            </p:sp>
          </p:grpSp>
          <p:cxnSp>
            <p:nvCxnSpPr>
              <p:cNvPr id="68" name="Straight Arrow Connector 67"/>
              <p:cNvCxnSpPr/>
              <p:nvPr/>
            </p:nvCxnSpPr>
            <p:spPr>
              <a:xfrm>
                <a:off x="3358580" y="6172200"/>
                <a:ext cx="457200" cy="1588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Arrow Connector 68"/>
              <p:cNvCxnSpPr/>
              <p:nvPr/>
            </p:nvCxnSpPr>
            <p:spPr>
              <a:xfrm>
                <a:off x="4222530" y="6172200"/>
                <a:ext cx="457200" cy="1588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0" name="TextBox 69"/>
            <p:cNvSpPr txBox="1"/>
            <p:nvPr/>
          </p:nvSpPr>
          <p:spPr>
            <a:xfrm>
              <a:off x="1600200" y="5867400"/>
              <a:ext cx="12954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CSTRs in series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1542863" y="6466490"/>
              <a:ext cx="37369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 consumed before leaving </a:t>
              </a:r>
              <a:r>
                <a:rPr lang="en-US" dirty="0" err="1" smtClean="0"/>
                <a:t>CSTR</a:t>
              </a:r>
              <a:r>
                <a:rPr lang="en-US" baseline="-25000" dirty="0" err="1" smtClean="0"/>
                <a:t>n</a:t>
              </a:r>
              <a:endParaRPr lang="en-US" dirty="0" smtClean="0"/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5257800" y="3568261"/>
            <a:ext cx="3810000" cy="3298669"/>
            <a:chOff x="5257800" y="3568261"/>
            <a:chExt cx="3810000" cy="3298669"/>
          </a:xfrm>
        </p:grpSpPr>
        <p:grpSp>
          <p:nvGrpSpPr>
            <p:cNvPr id="118" name="Group 117"/>
            <p:cNvGrpSpPr/>
            <p:nvPr/>
          </p:nvGrpSpPr>
          <p:grpSpPr>
            <a:xfrm>
              <a:off x="5257800" y="3568261"/>
              <a:ext cx="2561579" cy="1622675"/>
              <a:chOff x="5257800" y="3568261"/>
              <a:chExt cx="2561579" cy="1622675"/>
            </a:xfrm>
          </p:grpSpPr>
          <p:grpSp>
            <p:nvGrpSpPr>
              <p:cNvPr id="75" name="Group 74"/>
              <p:cNvGrpSpPr>
                <a:grpSpLocks noChangeAspect="1"/>
              </p:cNvGrpSpPr>
              <p:nvPr/>
            </p:nvGrpSpPr>
            <p:grpSpPr>
              <a:xfrm>
                <a:off x="5257800" y="3568261"/>
                <a:ext cx="1531265" cy="1622675"/>
                <a:chOff x="203200" y="1690469"/>
                <a:chExt cx="2041687" cy="2163568"/>
              </a:xfrm>
            </p:grpSpPr>
            <p:grpSp>
              <p:nvGrpSpPr>
                <p:cNvPr id="76" name="Group 39"/>
                <p:cNvGrpSpPr/>
                <p:nvPr/>
              </p:nvGrpSpPr>
              <p:grpSpPr>
                <a:xfrm>
                  <a:off x="203200" y="1690469"/>
                  <a:ext cx="1991703" cy="2163568"/>
                  <a:chOff x="2630967" y="1376513"/>
                  <a:chExt cx="1991703" cy="1385714"/>
                </a:xfrm>
              </p:grpSpPr>
              <p:grpSp>
                <p:nvGrpSpPr>
                  <p:cNvPr id="83" name="Group 25"/>
                  <p:cNvGrpSpPr>
                    <a:grpSpLocks/>
                  </p:cNvGrpSpPr>
                  <p:nvPr/>
                </p:nvGrpSpPr>
                <p:grpSpPr bwMode="auto">
                  <a:xfrm>
                    <a:off x="3200400" y="1600196"/>
                    <a:ext cx="1077913" cy="1162031"/>
                    <a:chOff x="3708400" y="3543300"/>
                    <a:chExt cx="1077913" cy="1307286"/>
                  </a:xfrm>
                </p:grpSpPr>
                <p:sp>
                  <p:nvSpPr>
                    <p:cNvPr id="86" name="Rectangle 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708400" y="3994069"/>
                      <a:ext cx="1066800" cy="856517"/>
                    </a:xfrm>
                    <a:prstGeom prst="rect">
                      <a:avLst/>
                    </a:prstGeom>
                    <a:noFill/>
                    <a:ln w="38100">
                      <a:solidFill>
                        <a:srgbClr val="0070C0"/>
                      </a:solidFill>
                      <a:miter lim="800000"/>
                      <a:headEnd/>
                      <a:tailEnd/>
                    </a:ln>
                    <a:effectLst>
                      <a:outerShdw dist="35921" dir="2700000" algn="ctr" rotWithShape="0">
                        <a:srgbClr val="000000"/>
                      </a:outerShdw>
                    </a:effectLst>
                  </p:spPr>
                  <p:txBody>
                    <a:bodyPr wrap="none" anchor="ctr"/>
                    <a:lstStyle/>
                    <a:p>
                      <a:pPr algn="ctr" eaLnBrk="0" hangingPunct="0">
                        <a:defRPr/>
                      </a:pPr>
                      <a:endParaRPr lang="en-US" altLang="en-US" u="none">
                        <a:solidFill>
                          <a:srgbClr val="FFFF00"/>
                        </a:solidFill>
                        <a:latin typeface="Helvetica" pitchFamily="34" charset="0"/>
                      </a:endParaRPr>
                    </a:p>
                  </p:txBody>
                </p:sp>
                <p:sp>
                  <p:nvSpPr>
                    <p:cNvPr id="87" name="Line 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41800" y="3543300"/>
                      <a:ext cx="0" cy="1120061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70C0"/>
                      </a:solidFill>
                      <a:round/>
                      <a:headEnd/>
                      <a:tailEnd/>
                    </a:ln>
                    <a:effectLst>
                      <a:outerShdw dist="35921" dir="2700000" algn="ctr" rotWithShape="0">
                        <a:srgbClr val="000000"/>
                      </a:outerShdw>
                    </a:effec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u="none"/>
                    </a:p>
                  </p:txBody>
                </p:sp>
                <p:sp>
                  <p:nvSpPr>
                    <p:cNvPr id="88" name="Oval 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41800" y="4622001"/>
                      <a:ext cx="381000" cy="152400"/>
                    </a:xfrm>
                    <a:prstGeom prst="ellipse">
                      <a:avLst/>
                    </a:prstGeom>
                    <a:noFill/>
                    <a:ln w="38100">
                      <a:solidFill>
                        <a:srgbClr val="0070C0"/>
                      </a:solidFill>
                      <a:round/>
                      <a:headEnd/>
                      <a:tailEnd/>
                    </a:ln>
                    <a:effectLst>
                      <a:outerShdw dist="35921" dir="2700000" algn="ctr" rotWithShape="0">
                        <a:srgbClr val="000000"/>
                      </a:outerShdw>
                    </a:effec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u="none"/>
                    </a:p>
                  </p:txBody>
                </p:sp>
                <p:sp>
                  <p:nvSpPr>
                    <p:cNvPr id="89" name="Oval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60800" y="4622001"/>
                      <a:ext cx="381000" cy="152400"/>
                    </a:xfrm>
                    <a:prstGeom prst="ellipse">
                      <a:avLst/>
                    </a:prstGeom>
                    <a:noFill/>
                    <a:ln w="38100">
                      <a:solidFill>
                        <a:srgbClr val="0070C0"/>
                      </a:solidFill>
                      <a:round/>
                      <a:headEnd/>
                      <a:tailEnd/>
                    </a:ln>
                    <a:effectLst>
                      <a:outerShdw dist="35921" dir="2700000" algn="ctr" rotWithShape="0">
                        <a:srgbClr val="000000"/>
                      </a:outerShdw>
                    </a:effec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u="none"/>
                    </a:p>
                  </p:txBody>
                </p:sp>
                <p:sp>
                  <p:nvSpPr>
                    <p:cNvPr id="90" name="Freeform 8"/>
                    <p:cNvSpPr>
                      <a:spLocks/>
                    </p:cNvSpPr>
                    <p:nvPr/>
                  </p:nvSpPr>
                  <p:spPr bwMode="auto">
                    <a:xfrm>
                      <a:off x="3708400" y="4237666"/>
                      <a:ext cx="1077913" cy="17780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6"/>
                        </a:cxn>
                        <a:cxn ang="0">
                          <a:pos x="192" y="8"/>
                        </a:cxn>
                        <a:cxn ang="0">
                          <a:pos x="240" y="104"/>
                        </a:cxn>
                        <a:cxn ang="0">
                          <a:pos x="384" y="56"/>
                        </a:cxn>
                        <a:cxn ang="0">
                          <a:pos x="528" y="56"/>
                        </a:cxn>
                        <a:cxn ang="0">
                          <a:pos x="624" y="8"/>
                        </a:cxn>
                        <a:cxn ang="0">
                          <a:pos x="672" y="56"/>
                        </a:cxn>
                        <a:cxn ang="0">
                          <a:pos x="672" y="104"/>
                        </a:cxn>
                      </a:cxnLst>
                      <a:rect l="0" t="0" r="r" b="b"/>
                      <a:pathLst>
                        <a:path w="679" h="112">
                          <a:moveTo>
                            <a:pt x="0" y="56"/>
                          </a:moveTo>
                          <a:cubicBezTo>
                            <a:pt x="76" y="28"/>
                            <a:pt x="152" y="0"/>
                            <a:pt x="192" y="8"/>
                          </a:cubicBezTo>
                          <a:cubicBezTo>
                            <a:pt x="231" y="15"/>
                            <a:pt x="207" y="95"/>
                            <a:pt x="240" y="104"/>
                          </a:cubicBezTo>
                          <a:cubicBezTo>
                            <a:pt x="272" y="112"/>
                            <a:pt x="336" y="64"/>
                            <a:pt x="384" y="56"/>
                          </a:cubicBezTo>
                          <a:cubicBezTo>
                            <a:pt x="432" y="48"/>
                            <a:pt x="488" y="63"/>
                            <a:pt x="528" y="56"/>
                          </a:cubicBezTo>
                          <a:cubicBezTo>
                            <a:pt x="567" y="48"/>
                            <a:pt x="600" y="8"/>
                            <a:pt x="624" y="8"/>
                          </a:cubicBezTo>
                          <a:cubicBezTo>
                            <a:pt x="648" y="8"/>
                            <a:pt x="664" y="40"/>
                            <a:pt x="672" y="56"/>
                          </a:cubicBezTo>
                          <a:cubicBezTo>
                            <a:pt x="679" y="71"/>
                            <a:pt x="675" y="87"/>
                            <a:pt x="672" y="104"/>
                          </a:cubicBezTo>
                        </a:path>
                      </a:pathLst>
                    </a:custGeom>
                    <a:noFill/>
                    <a:ln w="38100" cmpd="sng">
                      <a:solidFill>
                        <a:srgbClr val="0070C0"/>
                      </a:solidFill>
                      <a:round/>
                      <a:headEnd/>
                      <a:tailEnd/>
                    </a:ln>
                    <a:effectLst>
                      <a:outerShdw dist="35921" dir="2700000" algn="ctr" rotWithShape="0">
                        <a:srgbClr val="000000"/>
                      </a:outerShdw>
                    </a:effec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u="none"/>
                    </a:p>
                  </p:txBody>
                </p:sp>
              </p:grpSp>
              <p:sp>
                <p:nvSpPr>
                  <p:cNvPr id="84" name="TextBox 83"/>
                  <p:cNvSpPr txBox="1"/>
                  <p:nvPr/>
                </p:nvSpPr>
                <p:spPr>
                  <a:xfrm>
                    <a:off x="2630967" y="1378759"/>
                    <a:ext cx="923758" cy="49937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C</a:t>
                    </a:r>
                    <a:r>
                      <a:rPr lang="en-US" sz="1600" baseline="-25000" dirty="0" smtClean="0"/>
                      <a:t>A0</a:t>
                    </a:r>
                    <a:r>
                      <a:rPr lang="en-US" sz="1600" dirty="0" smtClean="0">
                        <a:latin typeface="Symbol" pitchFamily="18" charset="2"/>
                      </a:rPr>
                      <a:t>u</a:t>
                    </a:r>
                    <a:r>
                      <a:rPr lang="en-US" sz="1600" baseline="-25000" dirty="0" smtClean="0"/>
                      <a:t>0</a:t>
                    </a:r>
                  </a:p>
                  <a:p>
                    <a:r>
                      <a:rPr lang="en-US" sz="1600" dirty="0" smtClean="0"/>
                      <a:t>C</a:t>
                    </a:r>
                    <a:r>
                      <a:rPr lang="en-US" sz="1600" baseline="-25000" dirty="0" smtClean="0"/>
                      <a:t>B0</a:t>
                    </a:r>
                    <a:r>
                      <a:rPr lang="en-US" sz="1600" dirty="0" smtClean="0">
                        <a:latin typeface="Symbol" pitchFamily="18" charset="2"/>
                      </a:rPr>
                      <a:t>u</a:t>
                    </a:r>
                    <a:r>
                      <a:rPr lang="en-US" sz="1600" baseline="-25000" dirty="0" smtClean="0"/>
                      <a:t>0</a:t>
                    </a:r>
                  </a:p>
                </p:txBody>
              </p:sp>
              <p:sp>
                <p:nvSpPr>
                  <p:cNvPr id="85" name="TextBox 84"/>
                  <p:cNvSpPr txBox="1"/>
                  <p:nvPr/>
                </p:nvSpPr>
                <p:spPr>
                  <a:xfrm>
                    <a:off x="3799367" y="1376513"/>
                    <a:ext cx="823303" cy="49938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C</a:t>
                    </a:r>
                    <a:r>
                      <a:rPr lang="en-US" sz="1600" baseline="-25000" dirty="0" smtClean="0"/>
                      <a:t>A</a:t>
                    </a:r>
                    <a:r>
                      <a:rPr lang="en-US" sz="1600" dirty="0" smtClean="0">
                        <a:latin typeface="Symbol" pitchFamily="18" charset="2"/>
                      </a:rPr>
                      <a:t>u</a:t>
                    </a:r>
                    <a:r>
                      <a:rPr lang="en-US" sz="1600" baseline="-25000" dirty="0" smtClean="0"/>
                      <a:t>0</a:t>
                    </a:r>
                  </a:p>
                  <a:p>
                    <a:r>
                      <a:rPr lang="en-US" sz="1600" dirty="0" smtClean="0"/>
                      <a:t>C</a:t>
                    </a:r>
                    <a:r>
                      <a:rPr lang="en-US" sz="1600" baseline="-25000" dirty="0" smtClean="0"/>
                      <a:t>B</a:t>
                    </a:r>
                    <a:r>
                      <a:rPr lang="en-US" sz="1600" dirty="0" smtClean="0">
                        <a:latin typeface="Symbol" pitchFamily="18" charset="2"/>
                      </a:rPr>
                      <a:t>u</a:t>
                    </a:r>
                    <a:r>
                      <a:rPr lang="en-US" sz="1600" baseline="-25000" dirty="0" smtClean="0">
                        <a:latin typeface="Symbol" pitchFamily="18" charset="2"/>
                      </a:rPr>
                      <a:t>0</a:t>
                    </a:r>
                    <a:endParaRPr lang="en-US" sz="1600" dirty="0"/>
                  </a:p>
                </p:txBody>
              </p:sp>
            </p:grpSp>
            <p:grpSp>
              <p:nvGrpSpPr>
                <p:cNvPr id="77" name="Group 54"/>
                <p:cNvGrpSpPr/>
                <p:nvPr/>
              </p:nvGrpSpPr>
              <p:grpSpPr>
                <a:xfrm>
                  <a:off x="304800" y="2458321"/>
                  <a:ext cx="762000" cy="533400"/>
                  <a:chOff x="2362200" y="1162921"/>
                  <a:chExt cx="1066800" cy="533400"/>
                </a:xfrm>
              </p:grpSpPr>
              <p:sp>
                <p:nvSpPr>
                  <p:cNvPr id="81" name="Line 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362200" y="1162921"/>
                    <a:ext cx="106680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u="none"/>
                  </a:p>
                </p:txBody>
              </p:sp>
              <p:sp>
                <p:nvSpPr>
                  <p:cNvPr id="82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3429000" y="1162921"/>
                    <a:ext cx="0" cy="533400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 type="triangle" w="med" len="med"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u="none"/>
                  </a:p>
                </p:txBody>
              </p:sp>
            </p:grpSp>
            <p:grpSp>
              <p:nvGrpSpPr>
                <p:cNvPr id="78" name="Group 55"/>
                <p:cNvGrpSpPr/>
                <p:nvPr/>
              </p:nvGrpSpPr>
              <p:grpSpPr>
                <a:xfrm>
                  <a:off x="1513367" y="2452414"/>
                  <a:ext cx="731520" cy="1005841"/>
                  <a:chOff x="1513367" y="2452414"/>
                  <a:chExt cx="731520" cy="1005841"/>
                </a:xfrm>
              </p:grpSpPr>
              <p:sp>
                <p:nvSpPr>
                  <p:cNvPr id="79" name="Line 1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524000" y="2452415"/>
                    <a:ext cx="0" cy="1005840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u="none"/>
                  </a:p>
                </p:txBody>
              </p:sp>
              <p:sp>
                <p:nvSpPr>
                  <p:cNvPr id="80" name="Line 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513367" y="2452414"/>
                    <a:ext cx="73152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 type="triangle"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u="none"/>
                  </a:p>
                </p:txBody>
              </p:sp>
            </p:grpSp>
          </p:grpSp>
          <p:sp>
            <p:nvSpPr>
              <p:cNvPr id="91" name="TextBox 90"/>
              <p:cNvSpPr txBox="1"/>
              <p:nvPr/>
            </p:nvSpPr>
            <p:spPr>
              <a:xfrm>
                <a:off x="6934200" y="3962400"/>
                <a:ext cx="88517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/>
                  <a:t>CSTR</a:t>
                </a:r>
              </a:p>
            </p:txBody>
          </p:sp>
        </p:grpSp>
        <p:grpSp>
          <p:nvGrpSpPr>
            <p:cNvPr id="119" name="Group 118"/>
            <p:cNvGrpSpPr/>
            <p:nvPr/>
          </p:nvGrpSpPr>
          <p:grpSpPr>
            <a:xfrm>
              <a:off x="5334000" y="5105400"/>
              <a:ext cx="3733800" cy="923330"/>
              <a:chOff x="5334000" y="5105400"/>
              <a:chExt cx="3733800" cy="923330"/>
            </a:xfrm>
          </p:grpSpPr>
          <p:grpSp>
            <p:nvGrpSpPr>
              <p:cNvPr id="112" name="Group 111"/>
              <p:cNvGrpSpPr/>
              <p:nvPr/>
            </p:nvGrpSpPr>
            <p:grpSpPr>
              <a:xfrm>
                <a:off x="5334000" y="5334000"/>
                <a:ext cx="2499360" cy="533401"/>
                <a:chOff x="5877910" y="5334000"/>
                <a:chExt cx="2499360" cy="533401"/>
              </a:xfrm>
            </p:grpSpPr>
            <p:grpSp>
              <p:nvGrpSpPr>
                <p:cNvPr id="111" name="Group 110"/>
                <p:cNvGrpSpPr/>
                <p:nvPr/>
              </p:nvGrpSpPr>
              <p:grpSpPr>
                <a:xfrm>
                  <a:off x="5877910" y="5334000"/>
                  <a:ext cx="2499360" cy="533401"/>
                  <a:chOff x="5877910" y="5334000"/>
                  <a:chExt cx="2499360" cy="533401"/>
                </a:xfrm>
              </p:grpSpPr>
              <p:cxnSp>
                <p:nvCxnSpPr>
                  <p:cNvPr id="95" name="Straight Arrow Connector 94"/>
                  <p:cNvCxnSpPr/>
                  <p:nvPr/>
                </p:nvCxnSpPr>
                <p:spPr>
                  <a:xfrm>
                    <a:off x="5877910" y="5533261"/>
                    <a:ext cx="640080" cy="1588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7" name="TextBox 96"/>
                  <p:cNvSpPr txBox="1"/>
                  <p:nvPr/>
                </p:nvSpPr>
                <p:spPr>
                  <a:xfrm>
                    <a:off x="6477000" y="5334000"/>
                    <a:ext cx="129875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000" dirty="0" smtClean="0"/>
                      <a:t>PFR/PBR</a:t>
                    </a:r>
                  </a:p>
                </p:txBody>
              </p:sp>
              <p:cxnSp>
                <p:nvCxnSpPr>
                  <p:cNvPr id="98" name="Straight Arrow Connector 97"/>
                  <p:cNvCxnSpPr/>
                  <p:nvPr/>
                </p:nvCxnSpPr>
                <p:spPr>
                  <a:xfrm>
                    <a:off x="7737190" y="5531070"/>
                    <a:ext cx="640080" cy="1588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10" name="Group 109"/>
                  <p:cNvGrpSpPr/>
                  <p:nvPr/>
                </p:nvGrpSpPr>
                <p:grpSpPr>
                  <a:xfrm>
                    <a:off x="6263639" y="5519929"/>
                    <a:ext cx="1737361" cy="347472"/>
                    <a:chOff x="6263639" y="5519929"/>
                    <a:chExt cx="1737361" cy="347472"/>
                  </a:xfrm>
                </p:grpSpPr>
                <p:cxnSp>
                  <p:nvCxnSpPr>
                    <p:cNvPr id="106" name="Elbow Connector 105"/>
                    <p:cNvCxnSpPr/>
                    <p:nvPr/>
                  </p:nvCxnSpPr>
                  <p:spPr>
                    <a:xfrm rot="10800000" flipV="1">
                      <a:off x="6263640" y="5562600"/>
                      <a:ext cx="1737360" cy="304800"/>
                    </a:xfrm>
                    <a:prstGeom prst="bentConnector3">
                      <a:avLst>
                        <a:gd name="adj1" fmla="val -575"/>
                      </a:avLst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9" name="Straight Arrow Connector 108"/>
                    <p:cNvCxnSpPr/>
                    <p:nvPr/>
                  </p:nvCxnSpPr>
                  <p:spPr>
                    <a:xfrm rot="5400000" flipH="1" flipV="1">
                      <a:off x="6090697" y="5692871"/>
                      <a:ext cx="347472" cy="1588"/>
                    </a:xfrm>
                    <a:prstGeom prst="straightConnector1">
                      <a:avLst/>
                    </a:prstGeom>
                    <a:ln w="19050"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96" name="Rounded Rectangle 95"/>
                <p:cNvSpPr/>
                <p:nvPr/>
              </p:nvSpPr>
              <p:spPr>
                <a:xfrm>
                  <a:off x="6517990" y="5334000"/>
                  <a:ext cx="1219200" cy="381000"/>
                </a:xfrm>
                <a:prstGeom prst="roundRect">
                  <a:avLst/>
                </a:prstGeom>
                <a:noFill/>
                <a:ln w="317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/>
              <p:cNvSpPr/>
              <p:nvPr/>
            </p:nvSpPr>
            <p:spPr>
              <a:xfrm>
                <a:off x="7848600" y="5105400"/>
                <a:ext cx="1219200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 smtClean="0"/>
                  <a:t>PFR/PBR</a:t>
                </a:r>
                <a:r>
                  <a:rPr lang="en-US" dirty="0" smtClean="0"/>
                  <a:t> w/ high recycle</a:t>
                </a:r>
                <a:endParaRPr lang="en-US" dirty="0"/>
              </a:p>
            </p:txBody>
          </p:sp>
        </p:grpSp>
        <p:sp>
          <p:nvSpPr>
            <p:cNvPr id="114" name="TextBox 113"/>
            <p:cNvSpPr txBox="1"/>
            <p:nvPr/>
          </p:nvSpPr>
          <p:spPr>
            <a:xfrm>
              <a:off x="5257800" y="5943600"/>
              <a:ext cx="3810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itchFamily="34" charset="0"/>
                <a:buChar char="•"/>
              </a:pPr>
              <a:r>
                <a:rPr lang="en-US" dirty="0" smtClean="0"/>
                <a:t>Dilute feed with </a:t>
              </a:r>
              <a:r>
                <a:rPr lang="en-US" dirty="0" err="1" smtClean="0"/>
                <a:t>inerts</a:t>
              </a:r>
              <a:r>
                <a:rPr lang="en-US" dirty="0" smtClean="0"/>
                <a:t> that are easily separated from product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en-US" dirty="0" smtClean="0"/>
                <a:t>Low P if gas phase</a:t>
              </a:r>
            </a:p>
          </p:txBody>
        </p:sp>
      </p:grpSp>
      <p:cxnSp>
        <p:nvCxnSpPr>
          <p:cNvPr id="10" name="Straight Connector 9"/>
          <p:cNvCxnSpPr/>
          <p:nvPr/>
        </p:nvCxnSpPr>
        <p:spPr>
          <a:xfrm rot="5400000">
            <a:off x="1828800" y="3429000"/>
            <a:ext cx="6858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4" name="Group 153"/>
          <p:cNvGrpSpPr/>
          <p:nvPr/>
        </p:nvGrpSpPr>
        <p:grpSpPr>
          <a:xfrm>
            <a:off x="5238937" y="1121484"/>
            <a:ext cx="3916352" cy="2549066"/>
            <a:chOff x="5238937" y="1121484"/>
            <a:chExt cx="3916352" cy="2549066"/>
          </a:xfrm>
        </p:grpSpPr>
        <p:grpSp>
          <p:nvGrpSpPr>
            <p:cNvPr id="123" name="Group 122"/>
            <p:cNvGrpSpPr/>
            <p:nvPr/>
          </p:nvGrpSpPr>
          <p:grpSpPr>
            <a:xfrm>
              <a:off x="5279316" y="1121484"/>
              <a:ext cx="3712284" cy="913490"/>
              <a:chOff x="5279316" y="1121484"/>
              <a:chExt cx="3712284" cy="913490"/>
            </a:xfrm>
          </p:grpSpPr>
          <p:pic>
            <p:nvPicPr>
              <p:cNvPr id="115" name="Picture 114" descr="PFR w side streams feeding A.tif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627876" y="1121484"/>
                <a:ext cx="2363724" cy="672084"/>
              </a:xfrm>
              <a:prstGeom prst="rect">
                <a:avLst/>
              </a:prstGeom>
            </p:spPr>
          </p:pic>
          <p:sp>
            <p:nvSpPr>
              <p:cNvPr id="117" name="Rectangle 116"/>
              <p:cNvSpPr/>
              <p:nvPr/>
            </p:nvSpPr>
            <p:spPr>
              <a:xfrm>
                <a:off x="5387790" y="1284642"/>
                <a:ext cx="119776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/>
                  <a:t>PFR/PBR</a:t>
                </a:r>
                <a:endParaRPr lang="en-US" b="1" dirty="0"/>
              </a:p>
            </p:txBody>
          </p:sp>
          <p:sp>
            <p:nvSpPr>
              <p:cNvPr id="116" name="TextBox 115"/>
              <p:cNvSpPr txBox="1"/>
              <p:nvPr/>
            </p:nvSpPr>
            <p:spPr>
              <a:xfrm>
                <a:off x="5279316" y="1665642"/>
                <a:ext cx="3657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Side streams feed low C</a:t>
                </a:r>
                <a:r>
                  <a:rPr lang="en-US" baseline="-25000" dirty="0" smtClean="0"/>
                  <a:t>A</a:t>
                </a:r>
                <a:endParaRPr lang="en-US" dirty="0" smtClean="0"/>
              </a:p>
            </p:txBody>
          </p:sp>
        </p:grpSp>
        <p:grpSp>
          <p:nvGrpSpPr>
            <p:cNvPr id="132" name="Group 131"/>
            <p:cNvGrpSpPr/>
            <p:nvPr/>
          </p:nvGrpSpPr>
          <p:grpSpPr>
            <a:xfrm>
              <a:off x="7161906" y="1905000"/>
              <a:ext cx="1993383" cy="912612"/>
              <a:chOff x="7161906" y="1905894"/>
              <a:chExt cx="1993383" cy="912612"/>
            </a:xfrm>
          </p:grpSpPr>
          <p:pic>
            <p:nvPicPr>
              <p:cNvPr id="124" name="Picture 123" descr="batch reactor.tif"/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7239000" y="2086986"/>
                <a:ext cx="961949" cy="731520"/>
              </a:xfrm>
              <a:prstGeom prst="rect">
                <a:avLst/>
              </a:prstGeom>
            </p:spPr>
          </p:pic>
          <p:sp>
            <p:nvSpPr>
              <p:cNvPr id="125" name="TextBox 124"/>
              <p:cNvSpPr txBox="1"/>
              <p:nvPr/>
            </p:nvSpPr>
            <p:spPr>
              <a:xfrm>
                <a:off x="7875129" y="2283371"/>
                <a:ext cx="1280160" cy="3836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/>
                    <a:cs typeface="Arial"/>
                  </a:rPr>
                  <a:t>←</a:t>
                </a:r>
                <a:r>
                  <a:rPr lang="en-US" dirty="0" smtClean="0"/>
                  <a:t>High C</a:t>
                </a:r>
                <a:r>
                  <a:rPr lang="en-US" baseline="-25000" dirty="0" smtClean="0"/>
                  <a:t>B</a:t>
                </a:r>
                <a:endParaRPr lang="en-US" dirty="0" smtClean="0"/>
              </a:p>
            </p:txBody>
          </p:sp>
          <p:cxnSp>
            <p:nvCxnSpPr>
              <p:cNvPr id="128" name="Straight Arrow Connector 127"/>
              <p:cNvCxnSpPr/>
              <p:nvPr/>
            </p:nvCxnSpPr>
            <p:spPr>
              <a:xfrm rot="5400000">
                <a:off x="7544594" y="2279946"/>
                <a:ext cx="304800" cy="1588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9" name="TextBox 128"/>
              <p:cNvSpPr txBox="1"/>
              <p:nvPr/>
            </p:nvSpPr>
            <p:spPr>
              <a:xfrm>
                <a:off x="7161906" y="1905894"/>
                <a:ext cx="4539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</a:t>
                </a:r>
                <a:r>
                  <a:rPr lang="en-US" baseline="-25000" dirty="0" smtClean="0"/>
                  <a:t>A</a:t>
                </a:r>
                <a:endParaRPr lang="en-US" dirty="0" smtClean="0"/>
              </a:p>
            </p:txBody>
          </p:sp>
          <p:cxnSp>
            <p:nvCxnSpPr>
              <p:cNvPr id="130" name="Straight Connector 129"/>
              <p:cNvCxnSpPr/>
              <p:nvPr/>
            </p:nvCxnSpPr>
            <p:spPr>
              <a:xfrm rot="16200000" flipV="1">
                <a:off x="7600384" y="2042954"/>
                <a:ext cx="1588" cy="18288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6" name="TextBox 125"/>
            <p:cNvSpPr txBox="1"/>
            <p:nvPr/>
          </p:nvSpPr>
          <p:spPr>
            <a:xfrm>
              <a:off x="5256906" y="1971376"/>
              <a:ext cx="22098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Semi-batch reactor</a:t>
              </a:r>
              <a:r>
                <a:rPr lang="en-US" dirty="0" smtClean="0"/>
                <a:t> slowly feed A to large amt of B</a:t>
              </a:r>
            </a:p>
          </p:txBody>
        </p:sp>
        <p:grpSp>
          <p:nvGrpSpPr>
            <p:cNvPr id="133" name="Group 132"/>
            <p:cNvGrpSpPr/>
            <p:nvPr/>
          </p:nvGrpSpPr>
          <p:grpSpPr>
            <a:xfrm>
              <a:off x="5238937" y="2765610"/>
              <a:ext cx="3810000" cy="904940"/>
              <a:chOff x="1600200" y="5669280"/>
              <a:chExt cx="3810000" cy="904940"/>
            </a:xfrm>
          </p:grpSpPr>
          <p:grpSp>
            <p:nvGrpSpPr>
              <p:cNvPr id="134" name="Group 70"/>
              <p:cNvGrpSpPr/>
              <p:nvPr/>
            </p:nvGrpSpPr>
            <p:grpSpPr>
              <a:xfrm>
                <a:off x="2475190" y="5669280"/>
                <a:ext cx="2935010" cy="904940"/>
                <a:chOff x="2475190" y="5636170"/>
                <a:chExt cx="2935010" cy="904940"/>
              </a:xfrm>
            </p:grpSpPr>
            <p:pic>
              <p:nvPicPr>
                <p:cNvPr id="137" name="Picture 136" descr="batch reactor.tif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2656490" y="5809590"/>
                  <a:ext cx="961948" cy="731520"/>
                </a:xfrm>
                <a:prstGeom prst="rect">
                  <a:avLst/>
                </a:prstGeom>
              </p:spPr>
            </p:pic>
            <p:grpSp>
              <p:nvGrpSpPr>
                <p:cNvPr id="138" name="Group 47"/>
                <p:cNvGrpSpPr/>
                <p:nvPr/>
              </p:nvGrpSpPr>
              <p:grpSpPr>
                <a:xfrm>
                  <a:off x="2475190" y="5662450"/>
                  <a:ext cx="625662" cy="451940"/>
                  <a:chOff x="3276600" y="4729660"/>
                  <a:chExt cx="625662" cy="451940"/>
                </a:xfrm>
              </p:grpSpPr>
              <p:cxnSp>
                <p:nvCxnSpPr>
                  <p:cNvPr id="151" name="Straight Arrow Connector 150"/>
                  <p:cNvCxnSpPr/>
                  <p:nvPr/>
                </p:nvCxnSpPr>
                <p:spPr>
                  <a:xfrm rot="5400000">
                    <a:off x="3734594" y="5028406"/>
                    <a:ext cx="304800" cy="1588"/>
                  </a:xfrm>
                  <a:prstGeom prst="straightConnector1">
                    <a:avLst/>
                  </a:prstGeom>
                  <a:ln w="28575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Straight Connector 151"/>
                  <p:cNvCxnSpPr/>
                  <p:nvPr/>
                </p:nvCxnSpPr>
                <p:spPr>
                  <a:xfrm rot="16200000" flipV="1">
                    <a:off x="3753259" y="4728591"/>
                    <a:ext cx="1588" cy="29641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3" name="TextBox 152"/>
                  <p:cNvSpPr txBox="1"/>
                  <p:nvPr/>
                </p:nvSpPr>
                <p:spPr>
                  <a:xfrm>
                    <a:off x="3276600" y="4729660"/>
                    <a:ext cx="45397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C</a:t>
                    </a:r>
                    <a:r>
                      <a:rPr lang="en-US" baseline="-25000" dirty="0" smtClean="0"/>
                      <a:t>A</a:t>
                    </a:r>
                    <a:endParaRPr lang="en-US" dirty="0" smtClean="0"/>
                  </a:p>
                </p:txBody>
              </p:sp>
            </p:grpSp>
            <p:pic>
              <p:nvPicPr>
                <p:cNvPr id="139" name="Picture 138" descr="batch reactor.tif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3565382" y="5783310"/>
                  <a:ext cx="961948" cy="731520"/>
                </a:xfrm>
                <a:prstGeom prst="rect">
                  <a:avLst/>
                </a:prstGeom>
              </p:spPr>
            </p:pic>
            <p:grpSp>
              <p:nvGrpSpPr>
                <p:cNvPr id="140" name="Group 47"/>
                <p:cNvGrpSpPr/>
                <p:nvPr/>
              </p:nvGrpSpPr>
              <p:grpSpPr>
                <a:xfrm>
                  <a:off x="3384082" y="5636170"/>
                  <a:ext cx="625662" cy="451940"/>
                  <a:chOff x="3276600" y="4729660"/>
                  <a:chExt cx="625662" cy="451940"/>
                </a:xfrm>
              </p:grpSpPr>
              <p:cxnSp>
                <p:nvCxnSpPr>
                  <p:cNvPr id="148" name="Straight Arrow Connector 147"/>
                  <p:cNvCxnSpPr/>
                  <p:nvPr/>
                </p:nvCxnSpPr>
                <p:spPr>
                  <a:xfrm rot="5400000">
                    <a:off x="3734594" y="5028406"/>
                    <a:ext cx="304800" cy="1588"/>
                  </a:xfrm>
                  <a:prstGeom prst="straightConnector1">
                    <a:avLst/>
                  </a:prstGeom>
                  <a:ln w="28575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Straight Connector 148"/>
                  <p:cNvCxnSpPr/>
                  <p:nvPr/>
                </p:nvCxnSpPr>
                <p:spPr>
                  <a:xfrm rot="16200000" flipV="1">
                    <a:off x="3753259" y="4728591"/>
                    <a:ext cx="1588" cy="29641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0" name="TextBox 149"/>
                  <p:cNvSpPr txBox="1"/>
                  <p:nvPr/>
                </p:nvSpPr>
                <p:spPr>
                  <a:xfrm>
                    <a:off x="3276600" y="4729660"/>
                    <a:ext cx="45397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C</a:t>
                    </a:r>
                    <a:r>
                      <a:rPr lang="en-US" baseline="-25000" dirty="0" smtClean="0"/>
                      <a:t>A</a:t>
                    </a:r>
                    <a:endParaRPr lang="en-US" dirty="0" smtClean="0"/>
                  </a:p>
                </p:txBody>
              </p:sp>
            </p:grpSp>
            <p:pic>
              <p:nvPicPr>
                <p:cNvPr id="141" name="Picture 140" descr="batch reactor.tif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4448252" y="5787520"/>
                  <a:ext cx="961948" cy="731520"/>
                </a:xfrm>
                <a:prstGeom prst="rect">
                  <a:avLst/>
                </a:prstGeom>
              </p:spPr>
            </p:pic>
            <p:grpSp>
              <p:nvGrpSpPr>
                <p:cNvPr id="142" name="Group 47"/>
                <p:cNvGrpSpPr/>
                <p:nvPr/>
              </p:nvGrpSpPr>
              <p:grpSpPr>
                <a:xfrm>
                  <a:off x="4266952" y="5640380"/>
                  <a:ext cx="625662" cy="451940"/>
                  <a:chOff x="3276600" y="4729660"/>
                  <a:chExt cx="625662" cy="451940"/>
                </a:xfrm>
              </p:grpSpPr>
              <p:cxnSp>
                <p:nvCxnSpPr>
                  <p:cNvPr id="145" name="Straight Arrow Connector 144"/>
                  <p:cNvCxnSpPr/>
                  <p:nvPr/>
                </p:nvCxnSpPr>
                <p:spPr>
                  <a:xfrm rot="5400000">
                    <a:off x="3734594" y="5028406"/>
                    <a:ext cx="304800" cy="1588"/>
                  </a:xfrm>
                  <a:prstGeom prst="straightConnector1">
                    <a:avLst/>
                  </a:prstGeom>
                  <a:ln w="28575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Straight Connector 145"/>
                  <p:cNvCxnSpPr/>
                  <p:nvPr/>
                </p:nvCxnSpPr>
                <p:spPr>
                  <a:xfrm rot="16200000" flipV="1">
                    <a:off x="3753259" y="4728591"/>
                    <a:ext cx="1588" cy="29641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7" name="TextBox 146"/>
                  <p:cNvSpPr txBox="1"/>
                  <p:nvPr/>
                </p:nvSpPr>
                <p:spPr>
                  <a:xfrm>
                    <a:off x="3276600" y="4729660"/>
                    <a:ext cx="45397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C</a:t>
                    </a:r>
                    <a:r>
                      <a:rPr lang="en-US" baseline="-25000" dirty="0" smtClean="0"/>
                      <a:t>A</a:t>
                    </a:r>
                    <a:endParaRPr lang="en-US" dirty="0" smtClean="0"/>
                  </a:p>
                </p:txBody>
              </p:sp>
            </p:grpSp>
            <p:cxnSp>
              <p:nvCxnSpPr>
                <p:cNvPr id="143" name="Straight Arrow Connector 142"/>
                <p:cNvCxnSpPr/>
                <p:nvPr/>
              </p:nvCxnSpPr>
              <p:spPr>
                <a:xfrm>
                  <a:off x="3358580" y="6172200"/>
                  <a:ext cx="457200" cy="1588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Arrow Connector 143"/>
                <p:cNvCxnSpPr/>
                <p:nvPr/>
              </p:nvCxnSpPr>
              <p:spPr>
                <a:xfrm>
                  <a:off x="4222530" y="6172200"/>
                  <a:ext cx="457200" cy="1588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5" name="TextBox 134"/>
              <p:cNvSpPr txBox="1"/>
              <p:nvPr/>
            </p:nvSpPr>
            <p:spPr>
              <a:xfrm>
                <a:off x="1600200" y="5867400"/>
                <a:ext cx="129540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CSTRs in series</a:t>
                </a:r>
              </a:p>
            </p:txBody>
          </p:sp>
        </p:grpSp>
      </p:grpSp>
      <p:cxnSp>
        <p:nvCxnSpPr>
          <p:cNvPr id="7" name="Straight Connector 6"/>
          <p:cNvCxnSpPr/>
          <p:nvPr/>
        </p:nvCxnSpPr>
        <p:spPr>
          <a:xfrm>
            <a:off x="0" y="3636580"/>
            <a:ext cx="9144000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0" y="1140370"/>
            <a:ext cx="9144000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4642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Types of Selectivity</a:t>
            </a:r>
            <a:endParaRPr lang="en-US" dirty="0"/>
          </a:p>
        </p:txBody>
      </p:sp>
      <p:sp>
        <p:nvSpPr>
          <p:cNvPr id="3" name="Text Box 42"/>
          <p:cNvSpPr txBox="1">
            <a:spLocks noChangeArrowheads="1"/>
          </p:cNvSpPr>
          <p:nvPr/>
        </p:nvSpPr>
        <p:spPr bwMode="auto">
          <a:xfrm>
            <a:off x="699294" y="1219170"/>
            <a:ext cx="406412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i="1" u="sng" dirty="0" smtClean="0">
                <a:solidFill>
                  <a:srgbClr val="7030A0"/>
                </a:solidFill>
              </a:rPr>
              <a:t>instantaneous </a:t>
            </a:r>
            <a:r>
              <a:rPr kumimoji="1" lang="en-GB" altLang="zh-TW" sz="2000" i="1" u="sng" dirty="0">
                <a:solidFill>
                  <a:srgbClr val="7030A0"/>
                </a:solidFill>
              </a:rPr>
              <a:t>rate </a:t>
            </a:r>
            <a:r>
              <a:rPr kumimoji="1" lang="en-GB" altLang="zh-TW" sz="2000" i="1" u="sng" dirty="0" smtClean="0">
                <a:solidFill>
                  <a:srgbClr val="7030A0"/>
                </a:solidFill>
              </a:rPr>
              <a:t>selectivity</a:t>
            </a:r>
            <a:r>
              <a:rPr kumimoji="1" lang="en-GB" altLang="zh-TW" sz="2000" i="1" dirty="0" smtClean="0">
                <a:solidFill>
                  <a:srgbClr val="7030A0"/>
                </a:solidFill>
              </a:rPr>
              <a:t>, S</a:t>
            </a:r>
            <a:r>
              <a:rPr kumimoji="1" lang="en-GB" altLang="zh-TW" sz="2000" i="1" baseline="-25000" dirty="0" smtClean="0">
                <a:solidFill>
                  <a:srgbClr val="7030A0"/>
                </a:solidFill>
              </a:rPr>
              <a:t>D/U</a:t>
            </a:r>
            <a:endParaRPr kumimoji="1" lang="en-GB" altLang="zh-TW" sz="2000" dirty="0">
              <a:solidFill>
                <a:srgbClr val="7030A0"/>
              </a:solidFill>
            </a:endParaRPr>
          </a:p>
        </p:txBody>
      </p:sp>
      <p:graphicFrame>
        <p:nvGraphicFramePr>
          <p:cNvPr id="4" name="Object 43"/>
          <p:cNvGraphicFramePr>
            <a:graphicFrameLocks noChangeAspect="1"/>
          </p:cNvGraphicFramePr>
          <p:nvPr/>
        </p:nvGraphicFramePr>
        <p:xfrm>
          <a:off x="4890294" y="1066800"/>
          <a:ext cx="3554413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14" name="Equation" r:id="rId3" imgW="3797280" imgH="698400" progId="Equation.DSMT4">
                  <p:embed/>
                </p:oleObj>
              </mc:Choice>
              <mc:Fallback>
                <p:oleObj name="Equation" r:id="rId3" imgW="37972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0294" y="1066800"/>
                        <a:ext cx="3554413" cy="7048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572010"/>
              </p:ext>
            </p:extLst>
          </p:nvPr>
        </p:nvGraphicFramePr>
        <p:xfrm>
          <a:off x="1748632" y="2373630"/>
          <a:ext cx="5646737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15" name="Equation" r:id="rId5" imgW="6032160" imgH="698400" progId="Equation.DSMT4">
                  <p:embed/>
                </p:oleObj>
              </mc:Choice>
              <mc:Fallback>
                <p:oleObj name="Equation" r:id="rId5" imgW="60321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8632" y="2373630"/>
                        <a:ext cx="5646737" cy="7048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3006534" y="1840230"/>
            <a:ext cx="3130933" cy="406430"/>
            <a:chOff x="145667" y="2666970"/>
            <a:chExt cx="3130933" cy="406430"/>
          </a:xfrm>
        </p:grpSpPr>
        <p:sp>
          <p:nvSpPr>
            <p:cNvPr id="6" name="Text Box 42"/>
            <p:cNvSpPr txBox="1">
              <a:spLocks noChangeArrowheads="1"/>
            </p:cNvSpPr>
            <p:nvPr/>
          </p:nvSpPr>
          <p:spPr bwMode="auto">
            <a:xfrm>
              <a:off x="145667" y="2666970"/>
              <a:ext cx="275767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000" i="1" u="sng" dirty="0" smtClean="0">
                  <a:solidFill>
                    <a:srgbClr val="7030A0"/>
                  </a:solidFill>
                </a:rPr>
                <a:t>overall </a:t>
              </a:r>
              <a:r>
                <a:rPr kumimoji="1" lang="en-GB" altLang="zh-TW" sz="2000" i="1" u="sng" dirty="0">
                  <a:solidFill>
                    <a:srgbClr val="7030A0"/>
                  </a:solidFill>
                </a:rPr>
                <a:t>rate </a:t>
              </a:r>
              <a:r>
                <a:rPr kumimoji="1" lang="en-GB" altLang="zh-TW" sz="2000" i="1" u="sng" dirty="0" smtClean="0">
                  <a:solidFill>
                    <a:srgbClr val="7030A0"/>
                  </a:solidFill>
                </a:rPr>
                <a:t>selectivity</a:t>
              </a:r>
              <a:r>
                <a:rPr kumimoji="1" lang="en-GB" altLang="zh-TW" sz="2000" i="1" dirty="0" smtClean="0">
                  <a:solidFill>
                    <a:srgbClr val="7030A0"/>
                  </a:solidFill>
                </a:rPr>
                <a:t>, </a:t>
              </a:r>
              <a:endParaRPr kumimoji="1" lang="en-GB" altLang="zh-TW" sz="2000" dirty="0">
                <a:solidFill>
                  <a:srgbClr val="7030A0"/>
                </a:solidFill>
              </a:endParaRPr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/>
          </p:nvGraphicFramePr>
          <p:xfrm>
            <a:off x="2730500" y="2667000"/>
            <a:ext cx="546100" cy="406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316" name="Equation" r:id="rId7" imgW="545760" imgH="406080" progId="Equation.DSMT4">
                    <p:embed/>
                  </p:oleObj>
                </mc:Choice>
                <mc:Fallback>
                  <p:oleObj name="Equation" r:id="rId7" imgW="545760" imgH="4060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0500" y="2667000"/>
                          <a:ext cx="546100" cy="4064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17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517686"/>
              </p:ext>
            </p:extLst>
          </p:nvPr>
        </p:nvGraphicFramePr>
        <p:xfrm>
          <a:off x="2209800" y="3288030"/>
          <a:ext cx="486092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17" name="Equation" r:id="rId9" imgW="5194080" imgH="698400" progId="Equation.DSMT4">
                  <p:embed/>
                </p:oleObj>
              </mc:Choice>
              <mc:Fallback>
                <p:oleObj name="Equation" r:id="rId9" imgW="51940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288030"/>
                        <a:ext cx="4860925" cy="7048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131840"/>
              </p:ext>
            </p:extLst>
          </p:nvPr>
        </p:nvGraphicFramePr>
        <p:xfrm>
          <a:off x="4267200" y="4351610"/>
          <a:ext cx="3862388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18" name="Equation" r:id="rId11" imgW="4127400" imgH="685800" progId="Equation.DSMT4">
                  <p:embed/>
                </p:oleObj>
              </mc:Choice>
              <mc:Fallback>
                <p:oleObj name="Equation" r:id="rId11" imgW="41274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351610"/>
                        <a:ext cx="3862388" cy="6921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457200" y="4335690"/>
            <a:ext cx="3669594" cy="723990"/>
            <a:chOff x="457200" y="4629120"/>
            <a:chExt cx="3669594" cy="723990"/>
          </a:xfrm>
        </p:grpSpPr>
        <p:sp>
          <p:nvSpPr>
            <p:cNvPr id="12" name="Text Box 42"/>
            <p:cNvSpPr txBox="1">
              <a:spLocks noChangeArrowheads="1"/>
            </p:cNvSpPr>
            <p:nvPr/>
          </p:nvSpPr>
          <p:spPr bwMode="auto">
            <a:xfrm>
              <a:off x="850641" y="4629120"/>
              <a:ext cx="288271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2000" i="1" u="sng" dirty="0" smtClean="0">
                  <a:solidFill>
                    <a:srgbClr val="7030A0"/>
                  </a:solidFill>
                </a:rPr>
                <a:t>instantaneous yield</a:t>
              </a:r>
              <a:r>
                <a:rPr kumimoji="1" lang="en-GB" altLang="zh-TW" sz="2000" i="1" dirty="0" smtClean="0">
                  <a:solidFill>
                    <a:srgbClr val="7030A0"/>
                  </a:solidFill>
                </a:rPr>
                <a:t>, Y</a:t>
              </a:r>
              <a:r>
                <a:rPr kumimoji="1" lang="en-GB" altLang="zh-TW" sz="2000" i="1" baseline="-25000" dirty="0" smtClean="0">
                  <a:solidFill>
                    <a:srgbClr val="7030A0"/>
                  </a:solidFill>
                </a:rPr>
                <a:t>D</a:t>
              </a:r>
              <a:endParaRPr kumimoji="1" lang="en-GB" altLang="zh-TW" sz="2000" dirty="0">
                <a:solidFill>
                  <a:srgbClr val="7030A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57200" y="4953000"/>
              <a:ext cx="36695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(at any point or time in reactor)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636867" y="5154870"/>
            <a:ext cx="1870266" cy="400110"/>
            <a:chOff x="145667" y="2666970"/>
            <a:chExt cx="1870266" cy="400110"/>
          </a:xfrm>
        </p:grpSpPr>
        <p:sp>
          <p:nvSpPr>
            <p:cNvPr id="17" name="Text Box 42"/>
            <p:cNvSpPr txBox="1">
              <a:spLocks noChangeArrowheads="1"/>
            </p:cNvSpPr>
            <p:nvPr/>
          </p:nvSpPr>
          <p:spPr bwMode="auto">
            <a:xfrm>
              <a:off x="145667" y="2666970"/>
              <a:ext cx="168187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000" i="1" u="sng" dirty="0" smtClean="0">
                  <a:solidFill>
                    <a:srgbClr val="7030A0"/>
                  </a:solidFill>
                </a:rPr>
                <a:t>overall yield</a:t>
              </a:r>
              <a:r>
                <a:rPr kumimoji="1" lang="en-GB" altLang="zh-TW" sz="2000" i="1" dirty="0" smtClean="0">
                  <a:solidFill>
                    <a:srgbClr val="7030A0"/>
                  </a:solidFill>
                </a:rPr>
                <a:t>, </a:t>
              </a:r>
              <a:endParaRPr kumimoji="1" lang="en-GB" altLang="zh-TW" sz="2000" dirty="0">
                <a:solidFill>
                  <a:srgbClr val="7030A0"/>
                </a:solidFill>
              </a:endParaRPr>
            </a:p>
          </p:txBody>
        </p:sp>
        <p:graphicFrame>
          <p:nvGraphicFramePr>
            <p:cNvPr id="18" name="Object 17"/>
            <p:cNvGraphicFramePr>
              <a:graphicFrameLocks noChangeAspect="1"/>
            </p:cNvGraphicFramePr>
            <p:nvPr/>
          </p:nvGraphicFramePr>
          <p:xfrm>
            <a:off x="1685733" y="2686020"/>
            <a:ext cx="330200" cy="368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319" name="Equation" r:id="rId13" imgW="330120" imgH="368280" progId="Equation.DSMT4">
                    <p:embed/>
                  </p:oleObj>
                </mc:Choice>
                <mc:Fallback>
                  <p:oleObj name="Equation" r:id="rId13" imgW="330120" imgH="3682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5733" y="2686020"/>
                          <a:ext cx="330200" cy="368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17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9930080"/>
              </p:ext>
            </p:extLst>
          </p:nvPr>
        </p:nvGraphicFramePr>
        <p:xfrm>
          <a:off x="1143495" y="5802630"/>
          <a:ext cx="148590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0" name="Equation" r:id="rId15" imgW="1587240" imgH="698400" progId="Equation.DSMT4">
                  <p:embed/>
                </p:oleObj>
              </mc:Choice>
              <mc:Fallback>
                <p:oleObj name="Equation" r:id="rId15" imgW="158724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495" y="5802630"/>
                        <a:ext cx="1485900" cy="7048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78466" y="5974080"/>
            <a:ext cx="641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flow</a:t>
            </a:r>
          </a:p>
        </p:txBody>
      </p:sp>
      <p:graphicFrame>
        <p:nvGraphicFramePr>
          <p:cNvPr id="317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6488966"/>
              </p:ext>
            </p:extLst>
          </p:nvPr>
        </p:nvGraphicFramePr>
        <p:xfrm>
          <a:off x="5679116" y="5783580"/>
          <a:ext cx="158115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1" name="Equation" r:id="rId17" imgW="1688760" imgH="698400" progId="Equation.DSMT4">
                  <p:embed/>
                </p:oleObj>
              </mc:Choice>
              <mc:Fallback>
                <p:oleObj name="Equation" r:id="rId17" imgW="16887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9116" y="5783580"/>
                        <a:ext cx="1581150" cy="7048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821866" y="5922756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batch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2383466" y="5821680"/>
            <a:ext cx="1752599" cy="646331"/>
            <a:chOff x="2743200" y="6019800"/>
            <a:chExt cx="1752599" cy="646331"/>
          </a:xfrm>
        </p:grpSpPr>
        <p:sp>
          <p:nvSpPr>
            <p:cNvPr id="25" name="TextBox 24"/>
            <p:cNvSpPr txBox="1"/>
            <p:nvPr/>
          </p:nvSpPr>
          <p:spPr>
            <a:xfrm>
              <a:off x="3276600" y="6019800"/>
              <a:ext cx="12191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Evaluated at outlet</a:t>
              </a:r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rot="10800000">
              <a:off x="2743200" y="6172200"/>
              <a:ext cx="609600" cy="1588"/>
            </a:xfrm>
            <a:prstGeom prst="straightConnector1">
              <a:avLst/>
            </a:prstGeom>
            <a:ln w="1905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10800000" flipV="1">
              <a:off x="2923032" y="6172200"/>
              <a:ext cx="429768" cy="304800"/>
            </a:xfrm>
            <a:prstGeom prst="straightConnector1">
              <a:avLst/>
            </a:prstGeom>
            <a:ln w="1905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7031667" y="5821680"/>
            <a:ext cx="1752599" cy="646331"/>
            <a:chOff x="2743200" y="6019800"/>
            <a:chExt cx="1752599" cy="646331"/>
          </a:xfrm>
        </p:grpSpPr>
        <p:sp>
          <p:nvSpPr>
            <p:cNvPr id="35" name="TextBox 34"/>
            <p:cNvSpPr txBox="1"/>
            <p:nvPr/>
          </p:nvSpPr>
          <p:spPr>
            <a:xfrm>
              <a:off x="3276600" y="6019800"/>
              <a:ext cx="12191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Evaluated at </a:t>
              </a:r>
              <a:r>
                <a:rPr lang="en-US" dirty="0" err="1" smtClean="0">
                  <a:solidFill>
                    <a:srgbClr val="0000FF"/>
                  </a:solidFill>
                </a:rPr>
                <a:t>t</a:t>
              </a:r>
              <a:r>
                <a:rPr lang="en-US" baseline="-25000" dirty="0" err="1" smtClean="0">
                  <a:solidFill>
                    <a:srgbClr val="0000FF"/>
                  </a:solidFill>
                </a:rPr>
                <a:t>final</a:t>
              </a:r>
              <a:endParaRPr lang="en-US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 rot="10800000">
              <a:off x="2743200" y="6172200"/>
              <a:ext cx="609600" cy="1588"/>
            </a:xfrm>
            <a:prstGeom prst="straightConnector1">
              <a:avLst/>
            </a:prstGeom>
            <a:ln w="1905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rot="10800000" flipV="1">
              <a:off x="2923032" y="6172200"/>
              <a:ext cx="429768" cy="304800"/>
            </a:xfrm>
            <a:prstGeom prst="straightConnector1">
              <a:avLst/>
            </a:prstGeom>
            <a:ln w="1905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6932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</p:bldLst>
  </p:timing>
</p:sld>
</file>

<file path=ppt/theme/theme1.xml><?xml version="1.0" encoding="utf-8"?>
<a:theme xmlns:a="http://schemas.openxmlformats.org/drawingml/2006/main" name="ChB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ChBE template</Template>
  <TotalTime>1648</TotalTime>
  <Words>2155</Words>
  <Application>Microsoft Office PowerPoint</Application>
  <PresentationFormat>On-screen Show (4:3)</PresentationFormat>
  <Paragraphs>372</Paragraphs>
  <Slides>24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Helvetica</vt:lpstr>
      <vt:lpstr>Meiryo</vt:lpstr>
      <vt:lpstr>Symbol</vt:lpstr>
      <vt:lpstr>Wingdings</vt:lpstr>
      <vt:lpstr>ChBE template</vt:lpstr>
      <vt:lpstr>Equation</vt:lpstr>
      <vt:lpstr>Review: Analysis of Rate Data</vt:lpstr>
      <vt:lpstr>Review: Method of Half-lives</vt:lpstr>
      <vt:lpstr>Review: Method of Initial Rates</vt:lpstr>
      <vt:lpstr>Review: Differential Catalyst Bed</vt:lpstr>
      <vt:lpstr>Review: Multiple Rxns &amp; Selectivity</vt:lpstr>
      <vt:lpstr>Review: Maximizing SD/U for Parallel Rxns</vt:lpstr>
      <vt:lpstr>Concentration Requirements &amp; Reactor Selection</vt:lpstr>
      <vt:lpstr>PowerPoint Presentation</vt:lpstr>
      <vt:lpstr>Different Types of Selectivity</vt:lpstr>
      <vt:lpstr>Series (Consecutive) Reactions</vt:lpstr>
      <vt:lpstr>Concentrations in Series Reactions</vt:lpstr>
      <vt:lpstr>Reactions in Series: Cj &amp; Yield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mlkraft2</dc:creator>
  <cp:lastModifiedBy>Mary</cp:lastModifiedBy>
  <cp:revision>122</cp:revision>
  <cp:lastPrinted>2014-09-29T16:00:27Z</cp:lastPrinted>
  <dcterms:created xsi:type="dcterms:W3CDTF">2009-02-24T15:55:41Z</dcterms:created>
  <dcterms:modified xsi:type="dcterms:W3CDTF">2015-08-23T20:49:20Z</dcterms:modified>
</cp:coreProperties>
</file>